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Lst>
  <p:sldSz cy="10287000" cx="18288000"/>
  <p:notesSz cx="6858000" cy="9144000"/>
  <p:embeddedFontLst>
    <p:embeddedFont>
      <p:font typeface="Limelight"/>
      <p:regular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40" roundtripDataSignature="AMtx7mixEHkoHrLp2zaz72cZodEprFG+1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Limelight-regular.fntdata"/><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8" name="Google Shape;88;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6" name="Google Shape;186;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5" name="Google Shape;195;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 name="Google Shape;222;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8" name="Google Shape;228;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 name="Google Shape;237;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0" name="Google Shape;250;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4" name="Google Shape;264;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2" name="Google Shape;272;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8" name="Google Shape;9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0" name="Google Shape;280;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3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9" name="Google Shape;289;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3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6" name="Google Shape;296;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3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3" name="Google Shape;303;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3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1" name="Google Shape;311;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3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7" name="Google Shape;317;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3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5" name="Google Shape;325;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3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4" name="Google Shape;334;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4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2" name="Google Shape;342;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4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0" name="Google Shape;350;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3" name="Google Shape;113;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4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9" name="Google Shape;359;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4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5" name="Google Shape;365;p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4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1" name="Google Shape;371;p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4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7" name="Google Shape;377;p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6" name="Google Shape;126;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3" name="Google Shape;133;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5" name="Google Shape;145;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5" name="Google Shape;155;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3" name="Google Shape;163;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5" name="Google Shape;175;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 name="Shape 17"/>
        <p:cNvGrpSpPr/>
        <p:nvPr/>
      </p:nvGrpSpPr>
      <p:grpSpPr>
        <a:xfrm>
          <a:off x="0" y="0"/>
          <a:ext cx="0" cy="0"/>
          <a:chOff x="0" y="0"/>
          <a:chExt cx="0" cy="0"/>
        </a:xfrm>
      </p:grpSpPr>
      <p:sp>
        <p:nvSpPr>
          <p:cNvPr id="18" name="Google Shape;18;p12"/>
          <p:cNvSpPr txBox="1"/>
          <p:nvPr>
            <p:ph idx="10" type="dt"/>
          </p:nvPr>
        </p:nvSpPr>
        <p:spPr>
          <a:xfrm>
            <a:off x="609600" y="963930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2"/>
          <p:cNvSpPr txBox="1"/>
          <p:nvPr>
            <p:ph idx="11" type="ftr"/>
          </p:nvPr>
        </p:nvSpPr>
        <p:spPr>
          <a:xfrm>
            <a:off x="5943600" y="9639300"/>
            <a:ext cx="7086600" cy="381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2"/>
          <p:cNvSpPr txBox="1"/>
          <p:nvPr>
            <p:ph idx="12" type="sldNum"/>
          </p:nvPr>
        </p:nvSpPr>
        <p:spPr>
          <a:xfrm>
            <a:off x="15240000" y="963930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4" name="Shape 74"/>
        <p:cNvGrpSpPr/>
        <p:nvPr/>
      </p:nvGrpSpPr>
      <p:grpSpPr>
        <a:xfrm>
          <a:off x="0" y="0"/>
          <a:ext cx="0" cy="0"/>
          <a:chOff x="0" y="0"/>
          <a:chExt cx="0" cy="0"/>
        </a:xfrm>
      </p:grpSpPr>
      <p:sp>
        <p:nvSpPr>
          <p:cNvPr id="75" name="Google Shape;75;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1"/>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7" name="Google Shape;77;p21"/>
          <p:cNvSpPr txBox="1"/>
          <p:nvPr>
            <p:ph idx="10" type="dt"/>
          </p:nvPr>
        </p:nvSpPr>
        <p:spPr>
          <a:xfrm>
            <a:off x="609600" y="963930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1"/>
          <p:cNvSpPr txBox="1"/>
          <p:nvPr>
            <p:ph idx="11" type="ftr"/>
          </p:nvPr>
        </p:nvSpPr>
        <p:spPr>
          <a:xfrm>
            <a:off x="5943600" y="9639300"/>
            <a:ext cx="7086600" cy="381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1"/>
          <p:cNvSpPr txBox="1"/>
          <p:nvPr>
            <p:ph idx="12" type="sldNum"/>
          </p:nvPr>
        </p:nvSpPr>
        <p:spPr>
          <a:xfrm>
            <a:off x="15240000" y="963930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0" name="Shape 80"/>
        <p:cNvGrpSpPr/>
        <p:nvPr/>
      </p:nvGrpSpPr>
      <p:grpSpPr>
        <a:xfrm>
          <a:off x="0" y="0"/>
          <a:ext cx="0" cy="0"/>
          <a:chOff x="0" y="0"/>
          <a:chExt cx="0" cy="0"/>
        </a:xfrm>
      </p:grpSpPr>
      <p:sp>
        <p:nvSpPr>
          <p:cNvPr id="81" name="Google Shape;81;p22"/>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2"/>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3" name="Google Shape;83;p22"/>
          <p:cNvSpPr txBox="1"/>
          <p:nvPr>
            <p:ph idx="10" type="dt"/>
          </p:nvPr>
        </p:nvSpPr>
        <p:spPr>
          <a:xfrm>
            <a:off x="609600" y="963930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22"/>
          <p:cNvSpPr txBox="1"/>
          <p:nvPr>
            <p:ph idx="11" type="ftr"/>
          </p:nvPr>
        </p:nvSpPr>
        <p:spPr>
          <a:xfrm>
            <a:off x="5943600" y="9639300"/>
            <a:ext cx="7086600" cy="381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22"/>
          <p:cNvSpPr txBox="1"/>
          <p:nvPr>
            <p:ph idx="12" type="sldNum"/>
          </p:nvPr>
        </p:nvSpPr>
        <p:spPr>
          <a:xfrm>
            <a:off x="15240000" y="963930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1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4" name="Google Shape;24;p13"/>
          <p:cNvSpPr txBox="1"/>
          <p:nvPr>
            <p:ph idx="10" type="dt"/>
          </p:nvPr>
        </p:nvSpPr>
        <p:spPr>
          <a:xfrm>
            <a:off x="609600" y="963930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3"/>
          <p:cNvSpPr txBox="1"/>
          <p:nvPr>
            <p:ph idx="11" type="ftr"/>
          </p:nvPr>
        </p:nvSpPr>
        <p:spPr>
          <a:xfrm>
            <a:off x="5943600" y="9639300"/>
            <a:ext cx="7086600" cy="381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3"/>
          <p:cNvSpPr txBox="1"/>
          <p:nvPr>
            <p:ph idx="12" type="sldNum"/>
          </p:nvPr>
        </p:nvSpPr>
        <p:spPr>
          <a:xfrm>
            <a:off x="15240000" y="963930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 name="Shape 27"/>
        <p:cNvGrpSpPr/>
        <p:nvPr/>
      </p:nvGrpSpPr>
      <p:grpSpPr>
        <a:xfrm>
          <a:off x="0" y="0"/>
          <a:ext cx="0" cy="0"/>
          <a:chOff x="0" y="0"/>
          <a:chExt cx="0" cy="0"/>
        </a:xfrm>
      </p:grpSpPr>
      <p:sp>
        <p:nvSpPr>
          <p:cNvPr id="28" name="Google Shape;28;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0" name="Google Shape;30;p14"/>
          <p:cNvSpPr txBox="1"/>
          <p:nvPr>
            <p:ph idx="10" type="dt"/>
          </p:nvPr>
        </p:nvSpPr>
        <p:spPr>
          <a:xfrm>
            <a:off x="609600" y="963930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4"/>
          <p:cNvSpPr txBox="1"/>
          <p:nvPr>
            <p:ph idx="11" type="ftr"/>
          </p:nvPr>
        </p:nvSpPr>
        <p:spPr>
          <a:xfrm>
            <a:off x="5943600" y="9639300"/>
            <a:ext cx="7086600" cy="381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4"/>
          <p:cNvSpPr txBox="1"/>
          <p:nvPr>
            <p:ph idx="12" type="sldNum"/>
          </p:nvPr>
        </p:nvSpPr>
        <p:spPr>
          <a:xfrm>
            <a:off x="15240000" y="963930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3" name="Shape 33"/>
        <p:cNvGrpSpPr/>
        <p:nvPr/>
      </p:nvGrpSpPr>
      <p:grpSpPr>
        <a:xfrm>
          <a:off x="0" y="0"/>
          <a:ext cx="0" cy="0"/>
          <a:chOff x="0" y="0"/>
          <a:chExt cx="0" cy="0"/>
        </a:xfrm>
      </p:grpSpPr>
      <p:sp>
        <p:nvSpPr>
          <p:cNvPr id="34" name="Google Shape;34;p1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6" name="Google Shape;36;p15"/>
          <p:cNvSpPr txBox="1"/>
          <p:nvPr>
            <p:ph idx="10" type="dt"/>
          </p:nvPr>
        </p:nvSpPr>
        <p:spPr>
          <a:xfrm>
            <a:off x="609600" y="963930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15"/>
          <p:cNvSpPr txBox="1"/>
          <p:nvPr>
            <p:ph idx="11" type="ftr"/>
          </p:nvPr>
        </p:nvSpPr>
        <p:spPr>
          <a:xfrm>
            <a:off x="5943600" y="9639300"/>
            <a:ext cx="7086600" cy="381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5"/>
          <p:cNvSpPr txBox="1"/>
          <p:nvPr>
            <p:ph idx="12" type="sldNum"/>
          </p:nvPr>
        </p:nvSpPr>
        <p:spPr>
          <a:xfrm>
            <a:off x="15240000" y="963930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9" name="Shape 39"/>
        <p:cNvGrpSpPr/>
        <p:nvPr/>
      </p:nvGrpSpPr>
      <p:grpSpPr>
        <a:xfrm>
          <a:off x="0" y="0"/>
          <a:ext cx="0" cy="0"/>
          <a:chOff x="0" y="0"/>
          <a:chExt cx="0" cy="0"/>
        </a:xfrm>
      </p:grpSpPr>
      <p:sp>
        <p:nvSpPr>
          <p:cNvPr id="40" name="Google Shape;40;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1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2" name="Google Shape;42;p1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3" name="Google Shape;43;p16"/>
          <p:cNvSpPr txBox="1"/>
          <p:nvPr>
            <p:ph idx="10" type="dt"/>
          </p:nvPr>
        </p:nvSpPr>
        <p:spPr>
          <a:xfrm>
            <a:off x="609600" y="963930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16"/>
          <p:cNvSpPr txBox="1"/>
          <p:nvPr>
            <p:ph idx="11" type="ftr"/>
          </p:nvPr>
        </p:nvSpPr>
        <p:spPr>
          <a:xfrm>
            <a:off x="5943600" y="9639300"/>
            <a:ext cx="7086600" cy="381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16"/>
          <p:cNvSpPr txBox="1"/>
          <p:nvPr>
            <p:ph idx="12" type="sldNum"/>
          </p:nvPr>
        </p:nvSpPr>
        <p:spPr>
          <a:xfrm>
            <a:off x="15240000" y="963930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6" name="Shape 46"/>
        <p:cNvGrpSpPr/>
        <p:nvPr/>
      </p:nvGrpSpPr>
      <p:grpSpPr>
        <a:xfrm>
          <a:off x="0" y="0"/>
          <a:ext cx="0" cy="0"/>
          <a:chOff x="0" y="0"/>
          <a:chExt cx="0" cy="0"/>
        </a:xfrm>
      </p:grpSpPr>
      <p:sp>
        <p:nvSpPr>
          <p:cNvPr id="47" name="Google Shape;47;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9" name="Google Shape;49;p1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0" name="Google Shape;50;p1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51" name="Google Shape;51;p1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2" name="Google Shape;52;p17"/>
          <p:cNvSpPr txBox="1"/>
          <p:nvPr>
            <p:ph idx="10" type="dt"/>
          </p:nvPr>
        </p:nvSpPr>
        <p:spPr>
          <a:xfrm>
            <a:off x="609600" y="963930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7"/>
          <p:cNvSpPr txBox="1"/>
          <p:nvPr>
            <p:ph idx="11" type="ftr"/>
          </p:nvPr>
        </p:nvSpPr>
        <p:spPr>
          <a:xfrm>
            <a:off x="5943600" y="9639300"/>
            <a:ext cx="7086600" cy="381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17"/>
          <p:cNvSpPr txBox="1"/>
          <p:nvPr>
            <p:ph idx="12" type="sldNum"/>
          </p:nvPr>
        </p:nvSpPr>
        <p:spPr>
          <a:xfrm>
            <a:off x="15240000" y="963930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5" name="Shape 55"/>
        <p:cNvGrpSpPr/>
        <p:nvPr/>
      </p:nvGrpSpPr>
      <p:grpSpPr>
        <a:xfrm>
          <a:off x="0" y="0"/>
          <a:ext cx="0" cy="0"/>
          <a:chOff x="0" y="0"/>
          <a:chExt cx="0" cy="0"/>
        </a:xfrm>
      </p:grpSpPr>
      <p:sp>
        <p:nvSpPr>
          <p:cNvPr id="56" name="Google Shape;56;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18"/>
          <p:cNvSpPr txBox="1"/>
          <p:nvPr>
            <p:ph idx="10" type="dt"/>
          </p:nvPr>
        </p:nvSpPr>
        <p:spPr>
          <a:xfrm>
            <a:off x="609600" y="963930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18"/>
          <p:cNvSpPr txBox="1"/>
          <p:nvPr>
            <p:ph idx="11" type="ftr"/>
          </p:nvPr>
        </p:nvSpPr>
        <p:spPr>
          <a:xfrm>
            <a:off x="5943600" y="9639300"/>
            <a:ext cx="7086600" cy="381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8"/>
          <p:cNvSpPr txBox="1"/>
          <p:nvPr>
            <p:ph idx="12" type="sldNum"/>
          </p:nvPr>
        </p:nvSpPr>
        <p:spPr>
          <a:xfrm>
            <a:off x="15240000" y="963930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 name="Shape 60"/>
        <p:cNvGrpSpPr/>
        <p:nvPr/>
      </p:nvGrpSpPr>
      <p:grpSpPr>
        <a:xfrm>
          <a:off x="0" y="0"/>
          <a:ext cx="0" cy="0"/>
          <a:chOff x="0" y="0"/>
          <a:chExt cx="0" cy="0"/>
        </a:xfrm>
      </p:grpSpPr>
      <p:sp>
        <p:nvSpPr>
          <p:cNvPr id="61" name="Google Shape;61;p1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1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3" name="Google Shape;63;p1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4" name="Google Shape;64;p19"/>
          <p:cNvSpPr txBox="1"/>
          <p:nvPr>
            <p:ph idx="10" type="dt"/>
          </p:nvPr>
        </p:nvSpPr>
        <p:spPr>
          <a:xfrm>
            <a:off x="609600" y="963930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19"/>
          <p:cNvSpPr txBox="1"/>
          <p:nvPr>
            <p:ph idx="11" type="ftr"/>
          </p:nvPr>
        </p:nvSpPr>
        <p:spPr>
          <a:xfrm>
            <a:off x="5943600" y="9639300"/>
            <a:ext cx="7086600" cy="381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9"/>
          <p:cNvSpPr txBox="1"/>
          <p:nvPr>
            <p:ph idx="12" type="sldNum"/>
          </p:nvPr>
        </p:nvSpPr>
        <p:spPr>
          <a:xfrm>
            <a:off x="15240000" y="963930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7" name="Shape 67"/>
        <p:cNvGrpSpPr/>
        <p:nvPr/>
      </p:nvGrpSpPr>
      <p:grpSpPr>
        <a:xfrm>
          <a:off x="0" y="0"/>
          <a:ext cx="0" cy="0"/>
          <a:chOff x="0" y="0"/>
          <a:chExt cx="0" cy="0"/>
        </a:xfrm>
      </p:grpSpPr>
      <p:sp>
        <p:nvSpPr>
          <p:cNvPr id="68" name="Google Shape;68;p2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20"/>
          <p:cNvSpPr/>
          <p:nvPr>
            <p:ph idx="2" type="pic"/>
          </p:nvPr>
        </p:nvSpPr>
        <p:spPr>
          <a:xfrm>
            <a:off x="1792288" y="612775"/>
            <a:ext cx="5486400" cy="4114800"/>
          </a:xfrm>
          <a:prstGeom prst="rect">
            <a:avLst/>
          </a:prstGeom>
          <a:noFill/>
          <a:ln>
            <a:noFill/>
          </a:ln>
        </p:spPr>
      </p:sp>
      <p:sp>
        <p:nvSpPr>
          <p:cNvPr id="70" name="Google Shape;70;p2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71" name="Google Shape;71;p20"/>
          <p:cNvSpPr txBox="1"/>
          <p:nvPr>
            <p:ph idx="10" type="dt"/>
          </p:nvPr>
        </p:nvSpPr>
        <p:spPr>
          <a:xfrm>
            <a:off x="609600" y="963930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0"/>
          <p:cNvSpPr txBox="1"/>
          <p:nvPr>
            <p:ph idx="11" type="ftr"/>
          </p:nvPr>
        </p:nvSpPr>
        <p:spPr>
          <a:xfrm>
            <a:off x="5943600" y="9639300"/>
            <a:ext cx="7086600" cy="381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0"/>
          <p:cNvSpPr txBox="1"/>
          <p:nvPr>
            <p:ph idx="12" type="sldNum"/>
          </p:nvPr>
        </p:nvSpPr>
        <p:spPr>
          <a:xfrm>
            <a:off x="15240000" y="963930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1.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1"/>
          <p:cNvSpPr txBox="1"/>
          <p:nvPr>
            <p:ph idx="10" type="dt"/>
          </p:nvPr>
        </p:nvSpPr>
        <p:spPr>
          <a:xfrm>
            <a:off x="609600" y="963930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1"/>
          <p:cNvSpPr txBox="1"/>
          <p:nvPr>
            <p:ph idx="11" type="ftr"/>
          </p:nvPr>
        </p:nvSpPr>
        <p:spPr>
          <a:xfrm>
            <a:off x="5943600" y="9639300"/>
            <a:ext cx="7086600" cy="3810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1"/>
          <p:cNvSpPr txBox="1"/>
          <p:nvPr>
            <p:ph idx="12" type="sldNum"/>
          </p:nvPr>
        </p:nvSpPr>
        <p:spPr>
          <a:xfrm>
            <a:off x="15240000" y="963930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5" name="Google Shape;15;p11"/>
          <p:cNvPicPr preferRelativeResize="0"/>
          <p:nvPr/>
        </p:nvPicPr>
        <p:blipFill rotWithShape="1">
          <a:blip r:embed="rId1">
            <a:alphaModFix/>
          </a:blip>
          <a:srcRect b="0" l="0" r="0" t="0"/>
          <a:stretch/>
        </p:blipFill>
        <p:spPr>
          <a:xfrm>
            <a:off x="15851544" y="354999"/>
            <a:ext cx="2148469" cy="1298612"/>
          </a:xfrm>
          <a:prstGeom prst="rect">
            <a:avLst/>
          </a:prstGeom>
          <a:noFill/>
          <a:ln>
            <a:noFill/>
          </a:ln>
        </p:spPr>
      </p:pic>
      <p:pic>
        <p:nvPicPr>
          <p:cNvPr id="16" name="Google Shape;16;p11"/>
          <p:cNvPicPr preferRelativeResize="0"/>
          <p:nvPr/>
        </p:nvPicPr>
        <p:blipFill rotWithShape="1">
          <a:blip r:embed="rId2">
            <a:alphaModFix/>
          </a:blip>
          <a:srcRect b="0" l="0" r="0" t="0"/>
          <a:stretch/>
        </p:blipFill>
        <p:spPr>
          <a:xfrm>
            <a:off x="241298" y="223009"/>
            <a:ext cx="1308102" cy="137089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7.jpg"/><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4.png"/><Relationship Id="rId4" Type="http://schemas.openxmlformats.org/officeDocument/2006/relationships/image" Target="../media/image4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8.png"/><Relationship Id="rId4" Type="http://schemas.openxmlformats.org/officeDocument/2006/relationships/image" Target="../media/image3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39.png"/><Relationship Id="rId5" Type="http://schemas.openxmlformats.org/officeDocument/2006/relationships/image" Target="../media/image3.png"/><Relationship Id="rId6" Type="http://schemas.openxmlformats.org/officeDocument/2006/relationships/image" Target="../media/image22.png"/><Relationship Id="rId7" Type="http://schemas.openxmlformats.org/officeDocument/2006/relationships/image" Target="../media/image5.png"/><Relationship Id="rId8" Type="http://schemas.openxmlformats.org/officeDocument/2006/relationships/image" Target="../media/image4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0.jpg"/><Relationship Id="rId4" Type="http://schemas.openxmlformats.org/officeDocument/2006/relationships/image" Target="../media/image2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6.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4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6.jp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7.png"/><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4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2.jpg"/><Relationship Id="rId4" Type="http://schemas.openxmlformats.org/officeDocument/2006/relationships/image" Target="../media/image7.jpg"/><Relationship Id="rId5" Type="http://schemas.openxmlformats.org/officeDocument/2006/relationships/image" Target="../media/image6.png"/><Relationship Id="rId6"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3.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46.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2.jpg"/><Relationship Id="rId4" Type="http://schemas.openxmlformats.org/officeDocument/2006/relationships/image" Target="../media/image11.jpg"/><Relationship Id="rId5"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6.png"/><Relationship Id="rId4" Type="http://schemas.openxmlformats.org/officeDocument/2006/relationships/image" Target="../media/image13.png"/><Relationship Id="rId5" Type="http://schemas.openxmlformats.org/officeDocument/2006/relationships/image" Target="../media/image25.jpg"/><Relationship Id="rId6" Type="http://schemas.openxmlformats.org/officeDocument/2006/relationships/image" Target="../media/image1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4.jpg"/><Relationship Id="rId4" Type="http://schemas.openxmlformats.org/officeDocument/2006/relationships/image" Target="../media/image14.jpg"/><Relationship Id="rId5"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alpha val="60000"/>
          </a:schemeClr>
        </a:solidFill>
      </p:bgPr>
    </p:bg>
    <p:spTree>
      <p:nvGrpSpPr>
        <p:cNvPr id="89" name="Shape 89"/>
        <p:cNvGrpSpPr/>
        <p:nvPr/>
      </p:nvGrpSpPr>
      <p:grpSpPr>
        <a:xfrm>
          <a:off x="0" y="0"/>
          <a:ext cx="0" cy="0"/>
          <a:chOff x="0" y="0"/>
          <a:chExt cx="0" cy="0"/>
        </a:xfrm>
      </p:grpSpPr>
      <p:sp>
        <p:nvSpPr>
          <p:cNvPr id="90" name="Google Shape;90;p1"/>
          <p:cNvSpPr/>
          <p:nvPr/>
        </p:nvSpPr>
        <p:spPr>
          <a:xfrm>
            <a:off x="15659100" y="0"/>
            <a:ext cx="2628900" cy="10287000"/>
          </a:xfrm>
          <a:prstGeom prst="rect">
            <a:avLst/>
          </a:prstGeom>
          <a:solidFill>
            <a:srgbClr val="F6F6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1"/>
          <p:cNvSpPr/>
          <p:nvPr/>
        </p:nvSpPr>
        <p:spPr>
          <a:xfrm>
            <a:off x="16925778" y="1904460"/>
            <a:ext cx="47771" cy="8382540"/>
          </a:xfrm>
          <a:prstGeom prst="rect">
            <a:avLst/>
          </a:prstGeom>
          <a:solidFill>
            <a:srgbClr val="5F83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2" name="Google Shape;92;p1"/>
          <p:cNvPicPr preferRelativeResize="0"/>
          <p:nvPr/>
        </p:nvPicPr>
        <p:blipFill rotWithShape="1">
          <a:blip r:embed="rId3">
            <a:alphaModFix/>
          </a:blip>
          <a:srcRect b="0" l="0" r="0" t="0"/>
          <a:stretch/>
        </p:blipFill>
        <p:spPr>
          <a:xfrm>
            <a:off x="15851544" y="354999"/>
            <a:ext cx="2148469" cy="1298612"/>
          </a:xfrm>
          <a:prstGeom prst="rect">
            <a:avLst/>
          </a:prstGeom>
          <a:noFill/>
          <a:ln>
            <a:noFill/>
          </a:ln>
        </p:spPr>
      </p:pic>
      <p:sp>
        <p:nvSpPr>
          <p:cNvPr id="93" name="Google Shape;93;p1"/>
          <p:cNvSpPr/>
          <p:nvPr/>
        </p:nvSpPr>
        <p:spPr>
          <a:xfrm>
            <a:off x="2994837" y="744279"/>
            <a:ext cx="9998149" cy="517060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6600" u="sng" cap="none" strike="noStrike">
                <a:solidFill>
                  <a:srgbClr val="660033"/>
                </a:solidFill>
                <a:latin typeface="Times New Roman"/>
                <a:ea typeface="Times New Roman"/>
                <a:cs typeface="Times New Roman"/>
                <a:sym typeface="Times New Roman"/>
              </a:rPr>
              <a:t>CHAPTER - 6</a:t>
            </a:r>
            <a:br>
              <a:rPr b="1" i="0" lang="en-US" sz="6600" u="sng" cap="none" strike="noStrike">
                <a:solidFill>
                  <a:srgbClr val="660033"/>
                </a:solidFill>
                <a:latin typeface="Times New Roman"/>
                <a:ea typeface="Times New Roman"/>
                <a:cs typeface="Times New Roman"/>
                <a:sym typeface="Times New Roman"/>
              </a:rPr>
            </a:br>
            <a:br>
              <a:rPr b="1" i="0" lang="en-US" sz="6600" u="sng" cap="none" strike="noStrike">
                <a:solidFill>
                  <a:srgbClr val="660033"/>
                </a:solidFill>
                <a:latin typeface="Times New Roman"/>
                <a:ea typeface="Times New Roman"/>
                <a:cs typeface="Times New Roman"/>
                <a:sym typeface="Times New Roman"/>
              </a:rPr>
            </a:br>
            <a:r>
              <a:rPr b="1" i="0" lang="en-US" sz="6600" u="sng" cap="none" strike="noStrike">
                <a:solidFill>
                  <a:srgbClr val="9900CC"/>
                </a:solidFill>
                <a:latin typeface="Times New Roman"/>
                <a:ea typeface="Times New Roman"/>
                <a:cs typeface="Times New Roman"/>
                <a:sym typeface="Times New Roman"/>
              </a:rPr>
              <a:t>LIFE PROCESSES</a:t>
            </a:r>
            <a:endParaRPr b="1" i="0" sz="4800" u="none" cap="none" strike="noStrike">
              <a:solidFill>
                <a:srgbClr val="FFFF00"/>
              </a:solidFill>
              <a:latin typeface="Cambria"/>
              <a:ea typeface="Cambria"/>
              <a:cs typeface="Cambria"/>
              <a:sym typeface="Cambria"/>
            </a:endParaRPr>
          </a:p>
          <a:p>
            <a:pPr indent="0" lvl="0" marL="0" marR="0" rtl="0" algn="ctr">
              <a:lnSpc>
                <a:spcPct val="100000"/>
              </a:lnSpc>
              <a:spcBef>
                <a:spcPts val="0"/>
              </a:spcBef>
              <a:spcAft>
                <a:spcPts val="0"/>
              </a:spcAft>
              <a:buClr>
                <a:srgbClr val="000000"/>
              </a:buClr>
              <a:buSzPts val="6600"/>
              <a:buFont typeface="Arial"/>
              <a:buNone/>
            </a:pPr>
            <a:br>
              <a:rPr b="1" i="0" lang="en-US" sz="6600" u="none" cap="none" strike="noStrike">
                <a:solidFill>
                  <a:schemeClr val="dk1"/>
                </a:solidFill>
                <a:latin typeface="Cambria"/>
                <a:ea typeface="Cambria"/>
                <a:cs typeface="Cambria"/>
                <a:sym typeface="Cambria"/>
              </a:rPr>
            </a:br>
            <a:endParaRPr b="0" i="0" sz="6600" u="none" cap="none" strike="noStrike">
              <a:solidFill>
                <a:schemeClr val="dk1"/>
              </a:solidFill>
              <a:latin typeface="Calibri"/>
              <a:ea typeface="Calibri"/>
              <a:cs typeface="Calibri"/>
              <a:sym typeface="Calibri"/>
            </a:endParaRPr>
          </a:p>
        </p:txBody>
      </p:sp>
      <p:sp>
        <p:nvSpPr>
          <p:cNvPr id="94" name="Google Shape;94;p1"/>
          <p:cNvSpPr txBox="1"/>
          <p:nvPr>
            <p:ph idx="12" type="sldNum"/>
          </p:nvPr>
        </p:nvSpPr>
        <p:spPr>
          <a:xfrm>
            <a:off x="15240000" y="963930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95" name="Google Shape;95;p1"/>
          <p:cNvSpPr txBox="1"/>
          <p:nvPr/>
        </p:nvSpPr>
        <p:spPr>
          <a:xfrm>
            <a:off x="3187996" y="4703134"/>
            <a:ext cx="8677939" cy="2016643"/>
          </a:xfrm>
          <a:prstGeom prst="rect">
            <a:avLst/>
          </a:prstGeom>
          <a:noFill/>
          <a:ln>
            <a:noFill/>
          </a:ln>
        </p:spPr>
        <p:txBody>
          <a:bodyPr anchorCtr="0" anchor="t" bIns="45700" lIns="91425" spcFirstLastPara="1" rIns="91425" wrap="square" tIns="45700">
            <a:noAutofit/>
          </a:bodyPr>
          <a:lstStyle/>
          <a:p>
            <a:pPr indent="-92075" lvl="0" marL="0" marR="0" rtl="0" algn="l">
              <a:lnSpc>
                <a:spcPct val="100000"/>
              </a:lnSpc>
              <a:spcBef>
                <a:spcPts val="480"/>
              </a:spcBef>
              <a:spcAft>
                <a:spcPts val="0"/>
              </a:spcAft>
              <a:buClr>
                <a:srgbClr val="FF0000"/>
              </a:buClr>
              <a:buSzPts val="1450"/>
              <a:buFont typeface="Times New Roman"/>
              <a:buChar char="●"/>
            </a:pPr>
            <a:r>
              <a:rPr b="1" i="0" lang="en-US" sz="2400" u="none" cap="none" strike="noStrike">
                <a:solidFill>
                  <a:srgbClr val="FF0000"/>
                </a:solidFill>
                <a:latin typeface="Times New Roman"/>
                <a:ea typeface="Times New Roman"/>
                <a:cs typeface="Times New Roman"/>
                <a:sym typeface="Times New Roman"/>
              </a:rPr>
              <a:t> </a:t>
            </a:r>
            <a:r>
              <a:rPr b="1" i="0" lang="en-US" sz="3600" u="sng" cap="none" strike="noStrike">
                <a:solidFill>
                  <a:srgbClr val="FF3300"/>
                </a:solidFill>
                <a:latin typeface="Times New Roman"/>
                <a:ea typeface="Times New Roman"/>
                <a:cs typeface="Times New Roman"/>
                <a:sym typeface="Times New Roman"/>
              </a:rPr>
              <a:t>Class</a:t>
            </a:r>
            <a:r>
              <a:rPr b="1" i="0" lang="en-US" sz="3600" u="none" cap="none" strike="noStrike">
                <a:solidFill>
                  <a:srgbClr val="336600"/>
                </a:solidFill>
                <a:latin typeface="Times New Roman"/>
                <a:ea typeface="Times New Roman"/>
                <a:cs typeface="Times New Roman"/>
                <a:sym typeface="Times New Roman"/>
              </a:rPr>
              <a:t>                                   </a:t>
            </a:r>
            <a:r>
              <a:rPr b="1" i="0" lang="en-US" sz="3600" u="none" cap="none" strike="noStrike">
                <a:solidFill>
                  <a:srgbClr val="0000FF"/>
                </a:solidFill>
                <a:latin typeface="Times New Roman"/>
                <a:ea typeface="Times New Roman"/>
                <a:cs typeface="Times New Roman"/>
                <a:sym typeface="Times New Roman"/>
              </a:rPr>
              <a:t>:- X</a:t>
            </a:r>
            <a:endParaRPr b="0" i="0" sz="3600" u="none" cap="none" strike="noStrike">
              <a:solidFill>
                <a:srgbClr val="FF0000"/>
              </a:solidFill>
              <a:latin typeface="Times New Roman"/>
              <a:ea typeface="Times New Roman"/>
              <a:cs typeface="Times New Roman"/>
              <a:sym typeface="Times New Roman"/>
            </a:endParaRPr>
          </a:p>
          <a:p>
            <a:pPr indent="-92075" lvl="0" marL="0" marR="0" rtl="0" algn="l">
              <a:lnSpc>
                <a:spcPct val="100000"/>
              </a:lnSpc>
              <a:spcBef>
                <a:spcPts val="0"/>
              </a:spcBef>
              <a:spcAft>
                <a:spcPts val="0"/>
              </a:spcAft>
              <a:buClr>
                <a:srgbClr val="FF0000"/>
              </a:buClr>
              <a:buSzPts val="1450"/>
              <a:buFont typeface="Times New Roman"/>
              <a:buChar char="●"/>
            </a:pPr>
            <a:r>
              <a:rPr b="1" i="0" lang="en-US" sz="3600" u="none" cap="none" strike="noStrike">
                <a:solidFill>
                  <a:srgbClr val="FF3300"/>
                </a:solidFill>
                <a:latin typeface="Times New Roman"/>
                <a:ea typeface="Times New Roman"/>
                <a:cs typeface="Times New Roman"/>
                <a:sym typeface="Times New Roman"/>
              </a:rPr>
              <a:t> </a:t>
            </a:r>
            <a:r>
              <a:rPr b="1" i="0" lang="en-US" sz="3600" u="sng" cap="none" strike="noStrike">
                <a:solidFill>
                  <a:srgbClr val="FF3300"/>
                </a:solidFill>
                <a:latin typeface="Times New Roman"/>
                <a:ea typeface="Times New Roman"/>
                <a:cs typeface="Times New Roman"/>
                <a:sym typeface="Times New Roman"/>
              </a:rPr>
              <a:t>Subject</a:t>
            </a:r>
            <a:r>
              <a:rPr b="1" i="0" lang="en-US" sz="3600" u="none" cap="none" strike="noStrike">
                <a:solidFill>
                  <a:srgbClr val="336600"/>
                </a:solidFill>
                <a:latin typeface="Times New Roman"/>
                <a:ea typeface="Times New Roman"/>
                <a:cs typeface="Times New Roman"/>
                <a:sym typeface="Times New Roman"/>
              </a:rPr>
              <a:t>                               </a:t>
            </a:r>
            <a:r>
              <a:rPr b="1" i="0" lang="en-US" sz="3600" u="none" cap="none" strike="noStrike">
                <a:solidFill>
                  <a:srgbClr val="0000FF"/>
                </a:solidFill>
                <a:latin typeface="Times New Roman"/>
                <a:ea typeface="Times New Roman"/>
                <a:cs typeface="Times New Roman"/>
                <a:sym typeface="Times New Roman"/>
              </a:rPr>
              <a:t>:- Science</a:t>
            </a:r>
            <a:endParaRPr b="0" i="0" sz="3600" u="none" cap="none" strike="noStrike">
              <a:solidFill>
                <a:srgbClr val="FF0000"/>
              </a:solidFill>
              <a:latin typeface="Times New Roman"/>
              <a:ea typeface="Times New Roman"/>
              <a:cs typeface="Times New Roman"/>
              <a:sym typeface="Times New Roman"/>
            </a:endParaRPr>
          </a:p>
          <a:p>
            <a:pPr indent="-273050" lvl="0" marL="342900" marR="0" rtl="0" algn="l">
              <a:lnSpc>
                <a:spcPct val="100000"/>
              </a:lnSpc>
              <a:spcBef>
                <a:spcPts val="360"/>
              </a:spcBef>
              <a:spcAft>
                <a:spcPts val="0"/>
              </a:spcAft>
              <a:buClr>
                <a:srgbClr val="FF0000"/>
              </a:buClr>
              <a:buSzPts val="1100"/>
              <a:buFont typeface="Times New Roman"/>
              <a:buNone/>
            </a:pPr>
            <a:r>
              <a:t/>
            </a:r>
            <a:endParaRPr b="0" i="0" sz="2400" u="none" cap="none" strike="noStrike">
              <a:solidFill>
                <a:srgbClr val="FF0000"/>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6ED"/>
        </a:solidFill>
      </p:bgPr>
    </p:bg>
    <p:spTree>
      <p:nvGrpSpPr>
        <p:cNvPr id="187" name="Shape 187"/>
        <p:cNvGrpSpPr/>
        <p:nvPr/>
      </p:nvGrpSpPr>
      <p:grpSpPr>
        <a:xfrm>
          <a:off x="0" y="0"/>
          <a:ext cx="0" cy="0"/>
          <a:chOff x="0" y="0"/>
          <a:chExt cx="0" cy="0"/>
        </a:xfrm>
      </p:grpSpPr>
      <p:sp>
        <p:nvSpPr>
          <p:cNvPr id="188" name="Google Shape;188;p9"/>
          <p:cNvSpPr/>
          <p:nvPr/>
        </p:nvSpPr>
        <p:spPr>
          <a:xfrm>
            <a:off x="0" y="9258300"/>
            <a:ext cx="18288001" cy="1035566"/>
          </a:xfrm>
          <a:prstGeom prst="rect">
            <a:avLst/>
          </a:prstGeom>
          <a:solidFill>
            <a:srgbClr val="FFDE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9"/>
          <p:cNvSpPr/>
          <p:nvPr/>
        </p:nvSpPr>
        <p:spPr>
          <a:xfrm>
            <a:off x="741448" y="2838450"/>
            <a:ext cx="47625" cy="6419850"/>
          </a:xfrm>
          <a:prstGeom prst="rect">
            <a:avLst/>
          </a:prstGeom>
          <a:solidFill>
            <a:srgbClr val="5F83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9"/>
          <p:cNvSpPr txBox="1"/>
          <p:nvPr>
            <p:ph idx="12" type="sldNum"/>
          </p:nvPr>
        </p:nvSpPr>
        <p:spPr>
          <a:xfrm>
            <a:off x="15697200" y="959352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solidFill>
                  <a:schemeClr val="dk1"/>
                </a:solidFill>
                <a:latin typeface="Cambria"/>
                <a:ea typeface="Cambria"/>
                <a:cs typeface="Cambria"/>
                <a:sym typeface="Cambria"/>
              </a:rPr>
              <a:t>‹#›</a:t>
            </a:fld>
            <a:r>
              <a:rPr lang="en-US" sz="1400">
                <a:solidFill>
                  <a:schemeClr val="dk1"/>
                </a:solidFill>
                <a:latin typeface="Cambria"/>
                <a:ea typeface="Cambria"/>
                <a:cs typeface="Cambria"/>
                <a:sym typeface="Cambria"/>
              </a:rPr>
              <a:t>/10</a:t>
            </a:r>
            <a:endParaRPr sz="1400">
              <a:solidFill>
                <a:schemeClr val="dk1"/>
              </a:solidFill>
              <a:latin typeface="Cambria"/>
              <a:ea typeface="Cambria"/>
              <a:cs typeface="Cambria"/>
              <a:sym typeface="Cambria"/>
            </a:endParaRPr>
          </a:p>
        </p:txBody>
      </p:sp>
      <p:sp>
        <p:nvSpPr>
          <p:cNvPr id="191" name="Google Shape;191;p9"/>
          <p:cNvSpPr txBox="1"/>
          <p:nvPr/>
        </p:nvSpPr>
        <p:spPr>
          <a:xfrm>
            <a:off x="1692348" y="458971"/>
            <a:ext cx="13894982" cy="1348563"/>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4400"/>
              <a:buFont typeface="Calibri"/>
              <a:buNone/>
            </a:pPr>
            <a:r>
              <a:rPr b="1" i="0" lang="en-US" sz="4000" u="none" cap="none" strike="noStrike">
                <a:solidFill>
                  <a:srgbClr val="FF0000"/>
                </a:solidFill>
                <a:latin typeface="Arial"/>
                <a:ea typeface="Arial"/>
                <a:cs typeface="Arial"/>
                <a:sym typeface="Arial"/>
              </a:rPr>
              <a:t>5 a) </a:t>
            </a:r>
            <a:r>
              <a:rPr b="1" i="0" lang="en-US" sz="4000" u="sng" cap="none" strike="noStrike">
                <a:solidFill>
                  <a:srgbClr val="FF0000"/>
                </a:solidFill>
                <a:latin typeface="Arial"/>
                <a:ea typeface="Arial"/>
                <a:cs typeface="Arial"/>
                <a:sym typeface="Arial"/>
              </a:rPr>
              <a:t>Activity to show that chlorophyll is necessary for</a:t>
            </a:r>
            <a:br>
              <a:rPr b="1" i="0" lang="en-US" sz="4000" u="sng" cap="none" strike="noStrike">
                <a:solidFill>
                  <a:srgbClr val="FF0000"/>
                </a:solidFill>
                <a:latin typeface="Arial"/>
                <a:ea typeface="Arial"/>
                <a:cs typeface="Arial"/>
                <a:sym typeface="Arial"/>
              </a:rPr>
            </a:br>
            <a:r>
              <a:rPr b="1" i="0" lang="en-US" sz="4000" u="none" cap="none" strike="noStrike">
                <a:solidFill>
                  <a:srgbClr val="FF0000"/>
                </a:solidFill>
                <a:latin typeface="Arial"/>
                <a:ea typeface="Arial"/>
                <a:cs typeface="Arial"/>
                <a:sym typeface="Arial"/>
              </a:rPr>
              <a:t>      </a:t>
            </a:r>
            <a:r>
              <a:rPr b="1" i="0" lang="en-US" sz="4000" u="sng" cap="none" strike="noStrike">
                <a:solidFill>
                  <a:srgbClr val="FF0000"/>
                </a:solidFill>
                <a:latin typeface="Arial"/>
                <a:ea typeface="Arial"/>
                <a:cs typeface="Arial"/>
                <a:sym typeface="Arial"/>
              </a:rPr>
              <a:t>photosynthesis</a:t>
            </a:r>
            <a:r>
              <a:rPr b="1" i="0" lang="en-US" sz="4000" u="none" cap="none" strike="noStrike">
                <a:solidFill>
                  <a:srgbClr val="FF0000"/>
                </a:solidFill>
                <a:latin typeface="Arial"/>
                <a:ea typeface="Arial"/>
                <a:cs typeface="Arial"/>
                <a:sym typeface="Arial"/>
              </a:rPr>
              <a:t> :-</a:t>
            </a:r>
            <a:endParaRPr b="0" i="0" sz="4000" u="none" cap="none" strike="noStrike">
              <a:solidFill>
                <a:srgbClr val="FF0000"/>
              </a:solidFill>
              <a:latin typeface="Arial"/>
              <a:ea typeface="Arial"/>
              <a:cs typeface="Arial"/>
              <a:sym typeface="Arial"/>
            </a:endParaRPr>
          </a:p>
        </p:txBody>
      </p:sp>
      <p:sp>
        <p:nvSpPr>
          <p:cNvPr id="192" name="Google Shape;192;p9"/>
          <p:cNvSpPr txBox="1"/>
          <p:nvPr/>
        </p:nvSpPr>
        <p:spPr>
          <a:xfrm>
            <a:off x="1768548" y="2016642"/>
            <a:ext cx="14116494" cy="691470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400"/>
              </a:spcBef>
              <a:spcAft>
                <a:spcPts val="0"/>
              </a:spcAft>
              <a:buNone/>
            </a:pPr>
            <a:r>
              <a:rPr b="1" i="0" lang="en-US" sz="4000" u="none" cap="none" strike="noStrike">
                <a:solidFill>
                  <a:schemeClr val="dk1"/>
                </a:solidFill>
                <a:latin typeface="Arial"/>
                <a:ea typeface="Arial"/>
                <a:cs typeface="Arial"/>
                <a:sym typeface="Arial"/>
              </a:rPr>
              <a:t>    </a:t>
            </a:r>
            <a:r>
              <a:rPr b="1" i="0" lang="en-US" sz="4000" u="none" cap="none" strike="noStrike">
                <a:solidFill>
                  <a:srgbClr val="0000FF"/>
                </a:solidFill>
                <a:latin typeface="Arial"/>
                <a:ea typeface="Arial"/>
                <a:cs typeface="Arial"/>
                <a:sym typeface="Arial"/>
              </a:rPr>
              <a:t>Take a potted plant having variegated leaves (croton plant). Keep it in a dark room for three days so that all the starch is used up. Then keep it in sunlight for 6 hours. Then take a leaf from the plant and mark the green areas of the leaf on a sheet of paper. Then dip the leaf in boiling water to make it soft. Then dip the leaf in alcohol and heat it in a water bath to decolorize it and remove the chlorophyll. Then wash the leaf in water and dip it in dilute iodine solution. It will be seen that only the green parts of the leaf turns blue black. This shows that chlorophyll is necessary for photosynthesis.</a:t>
            </a:r>
            <a:endParaRPr b="0" i="0" sz="4000" u="none" cap="none" strike="noStrik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6ED"/>
        </a:solidFill>
      </p:bgPr>
    </p:bg>
    <p:spTree>
      <p:nvGrpSpPr>
        <p:cNvPr id="196" name="Shape 196"/>
        <p:cNvGrpSpPr/>
        <p:nvPr/>
      </p:nvGrpSpPr>
      <p:grpSpPr>
        <a:xfrm>
          <a:off x="0" y="0"/>
          <a:ext cx="0" cy="0"/>
          <a:chOff x="0" y="0"/>
          <a:chExt cx="0" cy="0"/>
        </a:xfrm>
      </p:grpSpPr>
      <p:sp>
        <p:nvSpPr>
          <p:cNvPr id="197" name="Google Shape;197;p10"/>
          <p:cNvSpPr/>
          <p:nvPr/>
        </p:nvSpPr>
        <p:spPr>
          <a:xfrm>
            <a:off x="0" y="9258300"/>
            <a:ext cx="18288001" cy="1035566"/>
          </a:xfrm>
          <a:prstGeom prst="rect">
            <a:avLst/>
          </a:prstGeom>
          <a:solidFill>
            <a:srgbClr val="FFDE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10"/>
          <p:cNvSpPr/>
          <p:nvPr/>
        </p:nvSpPr>
        <p:spPr>
          <a:xfrm>
            <a:off x="741448" y="2838450"/>
            <a:ext cx="47625" cy="6419850"/>
          </a:xfrm>
          <a:prstGeom prst="rect">
            <a:avLst/>
          </a:prstGeom>
          <a:solidFill>
            <a:srgbClr val="5F83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10"/>
          <p:cNvSpPr txBox="1"/>
          <p:nvPr>
            <p:ph idx="12" type="sldNum"/>
          </p:nvPr>
        </p:nvSpPr>
        <p:spPr>
          <a:xfrm>
            <a:off x="15697200" y="959352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solidFill>
                  <a:schemeClr val="dk1"/>
                </a:solidFill>
                <a:latin typeface="Cambria"/>
                <a:ea typeface="Cambria"/>
                <a:cs typeface="Cambria"/>
                <a:sym typeface="Cambria"/>
              </a:rPr>
              <a:t>‹#›</a:t>
            </a:fld>
            <a:r>
              <a:rPr lang="en-US" sz="1400">
                <a:solidFill>
                  <a:schemeClr val="dk1"/>
                </a:solidFill>
                <a:latin typeface="Cambria"/>
                <a:ea typeface="Cambria"/>
                <a:cs typeface="Cambria"/>
                <a:sym typeface="Cambria"/>
              </a:rPr>
              <a:t>/10</a:t>
            </a:r>
            <a:endParaRPr sz="1400">
              <a:solidFill>
                <a:schemeClr val="dk1"/>
              </a:solidFill>
              <a:latin typeface="Cambria"/>
              <a:ea typeface="Cambria"/>
              <a:cs typeface="Cambria"/>
              <a:sym typeface="Cambria"/>
            </a:endParaRPr>
          </a:p>
        </p:txBody>
      </p:sp>
      <p:sp>
        <p:nvSpPr>
          <p:cNvPr id="200" name="Google Shape;200;p10"/>
          <p:cNvSpPr txBox="1"/>
          <p:nvPr/>
        </p:nvSpPr>
        <p:spPr>
          <a:xfrm>
            <a:off x="1819939" y="544032"/>
            <a:ext cx="13788655" cy="132729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4400"/>
              <a:buFont typeface="Calibri"/>
              <a:buNone/>
            </a:pPr>
            <a:r>
              <a:rPr b="1" i="0" lang="en-US" sz="3600" u="none" cap="none" strike="noStrike">
                <a:solidFill>
                  <a:srgbClr val="FF0000"/>
                </a:solidFill>
                <a:latin typeface="Arial"/>
                <a:ea typeface="Arial"/>
                <a:cs typeface="Arial"/>
                <a:sym typeface="Arial"/>
              </a:rPr>
              <a:t>b) </a:t>
            </a:r>
            <a:r>
              <a:rPr b="1" i="0" lang="en-US" sz="3600" u="sng" cap="none" strike="noStrike">
                <a:solidFill>
                  <a:srgbClr val="FF0000"/>
                </a:solidFill>
                <a:latin typeface="Arial"/>
                <a:ea typeface="Arial"/>
                <a:cs typeface="Arial"/>
                <a:sym typeface="Arial"/>
              </a:rPr>
              <a:t>Activity to show that carbon dioxide is necessary for </a:t>
            </a:r>
            <a:br>
              <a:rPr b="1" i="0" lang="en-US" sz="3600" u="sng" cap="none" strike="noStrike">
                <a:solidFill>
                  <a:srgbClr val="FF0000"/>
                </a:solidFill>
                <a:latin typeface="Arial"/>
                <a:ea typeface="Arial"/>
                <a:cs typeface="Arial"/>
                <a:sym typeface="Arial"/>
              </a:rPr>
            </a:br>
            <a:r>
              <a:rPr b="1" i="0" lang="en-US" sz="3600" u="none" cap="none" strike="noStrike">
                <a:solidFill>
                  <a:srgbClr val="FF0000"/>
                </a:solidFill>
                <a:latin typeface="Arial"/>
                <a:ea typeface="Arial"/>
                <a:cs typeface="Arial"/>
                <a:sym typeface="Arial"/>
              </a:rPr>
              <a:t>    </a:t>
            </a:r>
            <a:r>
              <a:rPr b="1" i="0" lang="en-US" sz="3600" u="sng" cap="none" strike="noStrike">
                <a:solidFill>
                  <a:srgbClr val="FF0000"/>
                </a:solidFill>
                <a:latin typeface="Arial"/>
                <a:ea typeface="Arial"/>
                <a:cs typeface="Arial"/>
                <a:sym typeface="Arial"/>
              </a:rPr>
              <a:t>photosynthesis</a:t>
            </a:r>
            <a:r>
              <a:rPr b="1" i="0" lang="en-US" sz="3600" u="none" cap="none" strike="noStrike">
                <a:solidFill>
                  <a:srgbClr val="FF0000"/>
                </a:solidFill>
                <a:latin typeface="Arial"/>
                <a:ea typeface="Arial"/>
                <a:cs typeface="Arial"/>
                <a:sym typeface="Arial"/>
              </a:rPr>
              <a:t> :- </a:t>
            </a:r>
            <a:endParaRPr b="0" i="0" sz="3600" u="none" cap="none" strike="noStrike">
              <a:solidFill>
                <a:srgbClr val="FF0000"/>
              </a:solidFill>
              <a:latin typeface="Arial"/>
              <a:ea typeface="Arial"/>
              <a:cs typeface="Arial"/>
              <a:sym typeface="Arial"/>
            </a:endParaRPr>
          </a:p>
        </p:txBody>
      </p:sp>
      <p:sp>
        <p:nvSpPr>
          <p:cNvPr id="201" name="Google Shape;201;p10"/>
          <p:cNvSpPr txBox="1"/>
          <p:nvPr/>
        </p:nvSpPr>
        <p:spPr>
          <a:xfrm>
            <a:off x="1917405" y="2271823"/>
            <a:ext cx="14180288" cy="753139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400"/>
              </a:spcBef>
              <a:spcAft>
                <a:spcPts val="0"/>
              </a:spcAft>
              <a:buNone/>
            </a:pPr>
            <a:r>
              <a:rPr b="1" i="0" lang="en-US" sz="4000" u="none" cap="none" strike="noStrike">
                <a:solidFill>
                  <a:schemeClr val="dk1"/>
                </a:solidFill>
                <a:latin typeface="Arial"/>
                <a:ea typeface="Arial"/>
                <a:cs typeface="Arial"/>
                <a:sym typeface="Arial"/>
              </a:rPr>
              <a:t>     </a:t>
            </a:r>
            <a:r>
              <a:rPr b="1" i="0" lang="en-US" sz="4000" u="none" cap="none" strike="noStrike">
                <a:solidFill>
                  <a:srgbClr val="0000FF"/>
                </a:solidFill>
                <a:latin typeface="Arial"/>
                <a:ea typeface="Arial"/>
                <a:cs typeface="Arial"/>
                <a:sym typeface="Arial"/>
              </a:rPr>
              <a:t>Take two potted plants of the same size and keep them in a dark room for three days so that all the starch is used up. Then keep the plants on separate glass plates. Keep a watch glass containing some potassium hydroxide near one plant to absorb carbon dioxide. Cover both the plants with bell jars and seal the bottom of the jars with vaseline to make it air tight. Keep the plants in sunlight for three hours. Then take a leaf from each plant and test for starch. The leaf of the plant kept in the jar containing potassium hydroxide does not show the presence of starch. This shows that carbon dioxide is necessary for photosynthesis. </a:t>
            </a:r>
            <a:endParaRPr b="0" i="0" sz="4000" u="none" cap="none" strike="noStrik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24"/>
          <p:cNvSpPr txBox="1"/>
          <p:nvPr>
            <p:ph idx="12" type="sldNum"/>
          </p:nvPr>
        </p:nvSpPr>
        <p:spPr>
          <a:xfrm>
            <a:off x="15240000" y="963930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207" name="Google Shape;207;p24"/>
          <p:cNvSpPr txBox="1"/>
          <p:nvPr>
            <p:ph idx="4294967295" type="ctrTitle"/>
          </p:nvPr>
        </p:nvSpPr>
        <p:spPr>
          <a:xfrm>
            <a:off x="1607289" y="352645"/>
            <a:ext cx="13958776" cy="859468"/>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4400"/>
              <a:buFont typeface="Calibri"/>
              <a:buNone/>
            </a:pPr>
            <a:r>
              <a:rPr b="1" i="0" lang="en-US" sz="4400" u="none" cap="none" strike="noStrike">
                <a:solidFill>
                  <a:srgbClr val="FF0000"/>
                </a:solidFill>
                <a:latin typeface="Times New Roman"/>
                <a:ea typeface="Times New Roman"/>
                <a:cs typeface="Times New Roman"/>
                <a:sym typeface="Times New Roman"/>
              </a:rPr>
              <a:t>6) </a:t>
            </a:r>
            <a:r>
              <a:rPr b="1" i="0" lang="en-US" sz="4400" u="sng" cap="none" strike="noStrike">
                <a:solidFill>
                  <a:srgbClr val="FF0000"/>
                </a:solidFill>
                <a:latin typeface="Times New Roman"/>
                <a:ea typeface="Times New Roman"/>
                <a:cs typeface="Times New Roman"/>
                <a:sym typeface="Times New Roman"/>
              </a:rPr>
              <a:t>Nutrition in animals</a:t>
            </a:r>
            <a:r>
              <a:rPr b="1" i="0" lang="en-US" sz="4400" u="none" cap="none" strike="noStrike">
                <a:solidFill>
                  <a:srgbClr val="FF0000"/>
                </a:solidFill>
                <a:latin typeface="Times New Roman"/>
                <a:ea typeface="Times New Roman"/>
                <a:cs typeface="Times New Roman"/>
                <a:sym typeface="Times New Roman"/>
              </a:rPr>
              <a:t> :-</a:t>
            </a:r>
            <a:endParaRPr b="0" i="0" sz="4400" u="none" cap="none" strike="noStrike">
              <a:solidFill>
                <a:srgbClr val="FF0000"/>
              </a:solidFill>
              <a:latin typeface="Times New Roman"/>
              <a:ea typeface="Times New Roman"/>
              <a:cs typeface="Times New Roman"/>
              <a:sym typeface="Times New Roman"/>
            </a:endParaRPr>
          </a:p>
        </p:txBody>
      </p:sp>
      <p:sp>
        <p:nvSpPr>
          <p:cNvPr id="208" name="Google Shape;208;p24"/>
          <p:cNvSpPr txBox="1"/>
          <p:nvPr>
            <p:ph idx="4294967295" type="subTitle"/>
          </p:nvPr>
        </p:nvSpPr>
        <p:spPr>
          <a:xfrm>
            <a:off x="1683488" y="1105786"/>
            <a:ext cx="14073963" cy="2658140"/>
          </a:xfrm>
          <a:prstGeom prst="rect">
            <a:avLst/>
          </a:prstGeom>
          <a:noFill/>
          <a:ln>
            <a:noFill/>
          </a:ln>
        </p:spPr>
        <p:txBody>
          <a:bodyPr anchorCtr="0" anchor="t" bIns="45700" lIns="91425" spcFirstLastPara="1" rIns="91425" wrap="square" tIns="45700">
            <a:noAutofit/>
          </a:bodyPr>
          <a:lstStyle/>
          <a:p>
            <a:pPr indent="-76200" lvl="0" marL="0" marR="0" rtl="0" algn="l">
              <a:lnSpc>
                <a:spcPct val="100000"/>
              </a:lnSpc>
              <a:spcBef>
                <a:spcPts val="400"/>
              </a:spcBef>
              <a:spcAft>
                <a:spcPts val="0"/>
              </a:spcAft>
              <a:buClr>
                <a:srgbClr val="FF0000"/>
              </a:buClr>
              <a:buSzPts val="1200"/>
              <a:buFont typeface="Arial"/>
              <a:buChar char="●"/>
            </a:pPr>
            <a:r>
              <a:rPr b="1" i="0" lang="en-US" sz="3200" u="none" cap="none" strike="noStrike">
                <a:solidFill>
                  <a:srgbClr val="FF0000"/>
                </a:solidFill>
                <a:latin typeface="Arial"/>
                <a:ea typeface="Arial"/>
                <a:cs typeface="Arial"/>
                <a:sym typeface="Arial"/>
              </a:rPr>
              <a:t>a) </a:t>
            </a:r>
            <a:r>
              <a:rPr b="1" i="0" lang="en-US" sz="3200" u="sng" cap="none" strike="noStrike">
                <a:solidFill>
                  <a:srgbClr val="FF0000"/>
                </a:solidFill>
                <a:latin typeface="Arial"/>
                <a:ea typeface="Arial"/>
                <a:cs typeface="Arial"/>
                <a:sym typeface="Arial"/>
              </a:rPr>
              <a:t>Nutrition in amoeba</a:t>
            </a:r>
            <a:r>
              <a:rPr b="1" i="0" lang="en-US" sz="3200" u="none" cap="none" strike="noStrike">
                <a:solidFill>
                  <a:srgbClr val="FF0000"/>
                </a:solidFill>
                <a:latin typeface="Arial"/>
                <a:ea typeface="Arial"/>
                <a:cs typeface="Arial"/>
                <a:sym typeface="Arial"/>
              </a:rPr>
              <a:t> :-</a:t>
            </a:r>
            <a:endParaRPr b="0" i="0" sz="3200" u="none" cap="none" strike="noStrike">
              <a:solidFill>
                <a:srgbClr val="FF0000"/>
              </a:solidFill>
              <a:latin typeface="Arial"/>
              <a:ea typeface="Arial"/>
              <a:cs typeface="Arial"/>
              <a:sym typeface="Arial"/>
            </a:endParaRPr>
          </a:p>
          <a:p>
            <a:pPr indent="-76200" lvl="0" marL="0" marR="0" rtl="0" algn="l">
              <a:lnSpc>
                <a:spcPct val="100000"/>
              </a:lnSpc>
              <a:spcBef>
                <a:spcPts val="0"/>
              </a:spcBef>
              <a:spcAft>
                <a:spcPts val="0"/>
              </a:spcAft>
              <a:buClr>
                <a:srgbClr val="FF0000"/>
              </a:buClr>
              <a:buSzPts val="1200"/>
              <a:buFont typeface="Arial"/>
              <a:buChar char="●"/>
            </a:pPr>
            <a:r>
              <a:rPr b="1" i="0" lang="en-US" sz="3200" u="none" cap="none" strike="noStrike">
                <a:solidFill>
                  <a:schemeClr val="dk1"/>
                </a:solidFill>
                <a:latin typeface="Arial"/>
                <a:ea typeface="Arial"/>
                <a:cs typeface="Arial"/>
                <a:sym typeface="Arial"/>
              </a:rPr>
              <a:t>        </a:t>
            </a:r>
            <a:r>
              <a:rPr b="1" i="0" lang="en-US" sz="3200" u="none" cap="none" strike="noStrike">
                <a:solidFill>
                  <a:srgbClr val="0000FF"/>
                </a:solidFill>
                <a:latin typeface="Arial"/>
                <a:ea typeface="Arial"/>
                <a:cs typeface="Arial"/>
                <a:sym typeface="Arial"/>
              </a:rPr>
              <a:t>Amoeba is a unicellular animal living in water. It takes in food by forming finger like projections called pseudopodia and forms a food vacuole. Inside the food vacuole the food is digested and absorbed. The undigested food is then sent out through the surface of the cell.</a:t>
            </a:r>
            <a:endParaRPr b="0" i="0" sz="3200" u="none" cap="none" strike="noStrike">
              <a:solidFill>
                <a:srgbClr val="FF0000"/>
              </a:solidFill>
              <a:latin typeface="Arial"/>
              <a:ea typeface="Arial"/>
              <a:cs typeface="Arial"/>
              <a:sym typeface="Arial"/>
            </a:endParaRPr>
          </a:p>
        </p:txBody>
      </p:sp>
      <p:pic>
        <p:nvPicPr>
          <p:cNvPr id="209" name="Google Shape;209;p24"/>
          <p:cNvPicPr preferRelativeResize="0"/>
          <p:nvPr/>
        </p:nvPicPr>
        <p:blipFill rotWithShape="1">
          <a:blip r:embed="rId3">
            <a:alphaModFix/>
          </a:blip>
          <a:srcRect b="0" l="0" r="0" t="0"/>
          <a:stretch/>
        </p:blipFill>
        <p:spPr>
          <a:xfrm>
            <a:off x="1632097" y="4061637"/>
            <a:ext cx="5279065" cy="6225363"/>
          </a:xfrm>
          <a:prstGeom prst="rect">
            <a:avLst/>
          </a:prstGeom>
          <a:noFill/>
          <a:ln>
            <a:noFill/>
          </a:ln>
        </p:spPr>
      </p:pic>
      <p:pic>
        <p:nvPicPr>
          <p:cNvPr id="210" name="Google Shape;210;p24"/>
          <p:cNvPicPr preferRelativeResize="0"/>
          <p:nvPr/>
        </p:nvPicPr>
        <p:blipFill rotWithShape="1">
          <a:blip r:embed="rId4">
            <a:alphaModFix/>
          </a:blip>
          <a:srcRect b="0" l="0" r="0" t="0"/>
          <a:stretch/>
        </p:blipFill>
        <p:spPr>
          <a:xfrm>
            <a:off x="7494180" y="4018859"/>
            <a:ext cx="9220201" cy="576309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25"/>
          <p:cNvSpPr txBox="1"/>
          <p:nvPr>
            <p:ph idx="12" type="sldNum"/>
          </p:nvPr>
        </p:nvSpPr>
        <p:spPr>
          <a:xfrm>
            <a:off x="15240000" y="963930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216" name="Google Shape;216;p25"/>
          <p:cNvSpPr txBox="1"/>
          <p:nvPr>
            <p:ph idx="4294967295" type="ctrTitle"/>
          </p:nvPr>
        </p:nvSpPr>
        <p:spPr>
          <a:xfrm>
            <a:off x="1756144" y="373911"/>
            <a:ext cx="13831186" cy="90199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4400"/>
              <a:buFont typeface="Calibri"/>
              <a:buNone/>
            </a:pPr>
            <a:r>
              <a:rPr b="1" i="0" lang="en-US" sz="4400" u="none" cap="none" strike="noStrike">
                <a:solidFill>
                  <a:srgbClr val="FF0000"/>
                </a:solidFill>
                <a:latin typeface="Arial"/>
                <a:ea typeface="Arial"/>
                <a:cs typeface="Arial"/>
                <a:sym typeface="Arial"/>
              </a:rPr>
              <a:t>b) </a:t>
            </a:r>
            <a:r>
              <a:rPr b="1" i="0" lang="en-US" sz="4400" u="sng" cap="none" strike="noStrike">
                <a:solidFill>
                  <a:srgbClr val="FF0000"/>
                </a:solidFill>
                <a:latin typeface="Arial"/>
                <a:ea typeface="Arial"/>
                <a:cs typeface="Arial"/>
                <a:sym typeface="Arial"/>
              </a:rPr>
              <a:t>Nutrition in Human beings</a:t>
            </a:r>
            <a:r>
              <a:rPr b="1" i="0" lang="en-US" sz="4400" u="none" cap="none" strike="noStrike">
                <a:solidFill>
                  <a:srgbClr val="FF0000"/>
                </a:solidFill>
                <a:latin typeface="Arial"/>
                <a:ea typeface="Arial"/>
                <a:cs typeface="Arial"/>
                <a:sym typeface="Arial"/>
              </a:rPr>
              <a:t> :-</a:t>
            </a:r>
            <a:endParaRPr b="0" i="0" sz="4400" u="none" cap="none" strike="noStrike">
              <a:solidFill>
                <a:srgbClr val="FF0000"/>
              </a:solidFill>
              <a:latin typeface="Arial"/>
              <a:ea typeface="Arial"/>
              <a:cs typeface="Arial"/>
              <a:sym typeface="Arial"/>
            </a:endParaRPr>
          </a:p>
        </p:txBody>
      </p:sp>
      <p:sp>
        <p:nvSpPr>
          <p:cNvPr id="217" name="Google Shape;217;p25"/>
          <p:cNvSpPr txBox="1"/>
          <p:nvPr>
            <p:ph idx="4294967295" type="subTitle"/>
          </p:nvPr>
        </p:nvSpPr>
        <p:spPr>
          <a:xfrm>
            <a:off x="1874875" y="1396410"/>
            <a:ext cx="13287154" cy="275028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400"/>
              </a:spcBef>
              <a:spcAft>
                <a:spcPts val="0"/>
              </a:spcAft>
              <a:buClr>
                <a:schemeClr val="dk1"/>
              </a:buClr>
              <a:buSzPts val="1200"/>
              <a:buFont typeface="Arial"/>
              <a:buNone/>
            </a:pPr>
            <a:r>
              <a:rPr b="1" i="0" lang="en-US" sz="2800" u="none" cap="none" strike="noStrike">
                <a:solidFill>
                  <a:schemeClr val="dk1"/>
                </a:solidFill>
                <a:latin typeface="Arial"/>
                <a:ea typeface="Arial"/>
                <a:cs typeface="Arial"/>
                <a:sym typeface="Arial"/>
              </a:rPr>
              <a:t>    </a:t>
            </a:r>
            <a:r>
              <a:rPr b="1" i="0" lang="en-US" sz="2800" u="none" cap="none" strike="noStrike">
                <a:solidFill>
                  <a:srgbClr val="0000FF"/>
                </a:solidFill>
                <a:latin typeface="Arial"/>
                <a:ea typeface="Arial"/>
                <a:cs typeface="Arial"/>
                <a:sym typeface="Arial"/>
              </a:rPr>
              <a:t>Nutrition in human beings takes place in the digestive system. It consists of the alimentary canal and glands which produce enzymes which breaks down food into smaller molecules.</a:t>
            </a:r>
            <a:endParaRPr b="0" i="0" sz="2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rPr b="1" i="0" lang="en-US" sz="2800" u="none" cap="none" strike="noStrike">
                <a:solidFill>
                  <a:srgbClr val="0000FF"/>
                </a:solidFill>
                <a:latin typeface="Arial"/>
                <a:ea typeface="Arial"/>
                <a:cs typeface="Arial"/>
                <a:sym typeface="Arial"/>
              </a:rPr>
              <a:t>    The main organs of the digestive system are mouth, oesophagus, stomach, small intestine, large intestine, and anus. The main glands are salivary glands, gastric glands, liver, pancreas and intestinal glands.</a:t>
            </a:r>
            <a:endParaRPr b="0" i="0" sz="2800" u="none" cap="none" strike="noStrike">
              <a:solidFill>
                <a:schemeClr val="dk1"/>
              </a:solidFill>
              <a:latin typeface="Arial"/>
              <a:ea typeface="Arial"/>
              <a:cs typeface="Arial"/>
              <a:sym typeface="Arial"/>
            </a:endParaRPr>
          </a:p>
        </p:txBody>
      </p:sp>
      <p:pic>
        <p:nvPicPr>
          <p:cNvPr id="218" name="Google Shape;218;p25"/>
          <p:cNvPicPr preferRelativeResize="0"/>
          <p:nvPr/>
        </p:nvPicPr>
        <p:blipFill rotWithShape="1">
          <a:blip r:embed="rId3">
            <a:alphaModFix/>
          </a:blip>
          <a:srcRect b="0" l="0" r="0" t="0"/>
          <a:stretch/>
        </p:blipFill>
        <p:spPr>
          <a:xfrm>
            <a:off x="1697665" y="4237076"/>
            <a:ext cx="5787656" cy="6049924"/>
          </a:xfrm>
          <a:prstGeom prst="rect">
            <a:avLst/>
          </a:prstGeom>
          <a:noFill/>
          <a:ln>
            <a:noFill/>
          </a:ln>
        </p:spPr>
      </p:pic>
      <p:pic>
        <p:nvPicPr>
          <p:cNvPr id="219" name="Google Shape;219;p25"/>
          <p:cNvPicPr preferRelativeResize="0"/>
          <p:nvPr/>
        </p:nvPicPr>
        <p:blipFill rotWithShape="1">
          <a:blip r:embed="rId4">
            <a:alphaModFix/>
          </a:blip>
          <a:srcRect b="0" l="0" r="0" t="0"/>
          <a:stretch/>
        </p:blipFill>
        <p:spPr>
          <a:xfrm>
            <a:off x="9746511" y="4292010"/>
            <a:ext cx="5245395" cy="542614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26"/>
          <p:cNvSpPr txBox="1"/>
          <p:nvPr>
            <p:ph idx="12" type="sldNum"/>
          </p:nvPr>
        </p:nvSpPr>
        <p:spPr>
          <a:xfrm>
            <a:off x="15240000" y="963930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225" name="Google Shape;225;p26"/>
          <p:cNvSpPr txBox="1"/>
          <p:nvPr>
            <p:ph idx="4294967295" type="subTitle"/>
          </p:nvPr>
        </p:nvSpPr>
        <p:spPr>
          <a:xfrm>
            <a:off x="1662223" y="352646"/>
            <a:ext cx="14052698" cy="959942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360"/>
              </a:spcBef>
              <a:spcAft>
                <a:spcPts val="0"/>
              </a:spcAft>
              <a:buClr>
                <a:schemeClr val="dk1"/>
              </a:buClr>
              <a:buSzPts val="1100"/>
              <a:buFont typeface="Arial"/>
              <a:buNone/>
            </a:pPr>
            <a:r>
              <a:rPr b="1" i="0" lang="en-US" sz="2800" u="none" cap="none" strike="noStrike">
                <a:solidFill>
                  <a:schemeClr val="dk1"/>
                </a:solidFill>
                <a:latin typeface="Arial"/>
                <a:ea typeface="Arial"/>
                <a:cs typeface="Arial"/>
                <a:sym typeface="Arial"/>
              </a:rPr>
              <a:t>   </a:t>
            </a:r>
            <a:r>
              <a:rPr b="1" i="0" lang="en-US" sz="2800" u="sng" cap="none" strike="noStrike">
                <a:solidFill>
                  <a:srgbClr val="FF0000"/>
                </a:solidFill>
                <a:latin typeface="Arial"/>
                <a:ea typeface="Arial"/>
                <a:cs typeface="Arial"/>
                <a:sym typeface="Arial"/>
              </a:rPr>
              <a:t>In the mouth</a:t>
            </a:r>
            <a:r>
              <a:rPr b="1" i="0" lang="en-US" sz="2800" u="none" cap="none" strike="noStrike">
                <a:solidFill>
                  <a:srgbClr val="0000FF"/>
                </a:solidFill>
                <a:latin typeface="Arial"/>
                <a:ea typeface="Arial"/>
                <a:cs typeface="Arial"/>
                <a:sym typeface="Arial"/>
              </a:rPr>
              <a:t> :- the food is broken down into smaller particles by the teeth and mixed with saliva from the salivary glands. Saliva contains the enzyme salivary amylase which converts starch into sugar. Then the food passes through the oesophagus into the stomach.</a:t>
            </a:r>
            <a:endParaRPr b="0" i="0" sz="2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1" i="0" lang="en-US" sz="2800" u="none" cap="none" strike="noStrike">
                <a:solidFill>
                  <a:srgbClr val="0000FF"/>
                </a:solidFill>
                <a:latin typeface="Arial"/>
                <a:ea typeface="Arial"/>
                <a:cs typeface="Arial"/>
                <a:sym typeface="Arial"/>
              </a:rPr>
              <a:t>   </a:t>
            </a:r>
            <a:r>
              <a:rPr b="1" i="0" lang="en-US" sz="2800" u="sng" cap="none" strike="noStrike">
                <a:solidFill>
                  <a:srgbClr val="FF0000"/>
                </a:solidFill>
                <a:latin typeface="Arial"/>
                <a:ea typeface="Arial"/>
                <a:cs typeface="Arial"/>
                <a:sym typeface="Arial"/>
              </a:rPr>
              <a:t>In the stomach</a:t>
            </a:r>
            <a:r>
              <a:rPr b="1" i="0" lang="en-US" sz="2800" u="none" cap="none" strike="noStrike">
                <a:solidFill>
                  <a:srgbClr val="0000FF"/>
                </a:solidFill>
                <a:latin typeface="Arial"/>
                <a:ea typeface="Arial"/>
                <a:cs typeface="Arial"/>
                <a:sym typeface="Arial"/>
              </a:rPr>
              <a:t> :- the gastric glands produce gastric juice which contains the enzyme pepsin, hydrochloric acid and mucous. Pepsin breaks down proteins. Hydrochloric acid makes the medium acidic and helps in the action of pepsin. Mucus protects the walls of the stomach from the action of the acid. Then the food passes into the small intestine.</a:t>
            </a:r>
            <a:endParaRPr b="0" i="0" sz="2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1" i="0" lang="en-US" sz="2800" u="none" cap="none" strike="noStrike">
                <a:solidFill>
                  <a:srgbClr val="0000FF"/>
                </a:solidFill>
                <a:latin typeface="Arial"/>
                <a:ea typeface="Arial"/>
                <a:cs typeface="Arial"/>
                <a:sym typeface="Arial"/>
              </a:rPr>
              <a:t>   </a:t>
            </a:r>
            <a:r>
              <a:rPr b="1" i="0" lang="en-US" sz="2800" u="sng" cap="none" strike="noStrike">
                <a:solidFill>
                  <a:srgbClr val="FF0000"/>
                </a:solidFill>
                <a:latin typeface="Arial"/>
                <a:ea typeface="Arial"/>
                <a:cs typeface="Arial"/>
                <a:sym typeface="Arial"/>
              </a:rPr>
              <a:t>In the upper part of the small intestine called duodenum</a:t>
            </a:r>
            <a:r>
              <a:rPr b="1" i="0" lang="en-US" sz="2800" u="none" cap="none" strike="noStrike">
                <a:solidFill>
                  <a:srgbClr val="FF0000"/>
                </a:solidFill>
                <a:latin typeface="Arial"/>
                <a:ea typeface="Arial"/>
                <a:cs typeface="Arial"/>
                <a:sym typeface="Arial"/>
              </a:rPr>
              <a:t> :-</a:t>
            </a:r>
            <a:r>
              <a:rPr b="1" i="0" lang="en-US" sz="2800" u="none" cap="none" strike="noStrike">
                <a:solidFill>
                  <a:srgbClr val="0000FF"/>
                </a:solidFill>
                <a:latin typeface="Arial"/>
                <a:ea typeface="Arial"/>
                <a:cs typeface="Arial"/>
                <a:sym typeface="Arial"/>
              </a:rPr>
              <a:t> the food  is mixed with bile from liver and pancreatic juice from the pancreas. Bile breaks down fats into smaller globules. Pancreatic juice contains the enzymes trypsin and lipase. Trypsin breaks down proteins and lipase breaks down fats.</a:t>
            </a:r>
            <a:endParaRPr b="0" i="0" sz="2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1" i="0" lang="en-US" sz="2800" u="none" cap="none" strike="noStrike">
                <a:solidFill>
                  <a:srgbClr val="0000FF"/>
                </a:solidFill>
                <a:latin typeface="Arial"/>
                <a:ea typeface="Arial"/>
                <a:cs typeface="Arial"/>
                <a:sym typeface="Arial"/>
              </a:rPr>
              <a:t>   </a:t>
            </a:r>
            <a:r>
              <a:rPr b="1" i="0" lang="en-US" sz="2800" u="sng" cap="none" strike="noStrike">
                <a:solidFill>
                  <a:srgbClr val="FF0000"/>
                </a:solidFill>
                <a:latin typeface="Arial"/>
                <a:ea typeface="Arial"/>
                <a:cs typeface="Arial"/>
                <a:sym typeface="Arial"/>
              </a:rPr>
              <a:t>In the small intestine</a:t>
            </a:r>
            <a:r>
              <a:rPr b="1" i="0" lang="en-US" sz="2800" u="none" cap="none" strike="noStrike">
                <a:solidFill>
                  <a:srgbClr val="0000FF"/>
                </a:solidFill>
                <a:latin typeface="Arial"/>
                <a:ea typeface="Arial"/>
                <a:cs typeface="Arial"/>
                <a:sym typeface="Arial"/>
              </a:rPr>
              <a:t> :- the glands the walls of the small intestine produces intestinal juice. The enzymes of the intestinal juice converts carbohydrates into glucose, fats into fatty acids and glycerol and proteins into amino acids. The walls of the small intestine has several finger like projections called villi having blood vessels. It helps to increase the surface area for the absorption of digested food. The digested food is absorbed by the blood and transported to all cells in the body. Then the undigested food passes  into the large intestine.</a:t>
            </a:r>
            <a:endParaRPr b="0" i="0" sz="2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1" i="0" lang="en-US" sz="2800" u="none" cap="none" strike="noStrike">
                <a:solidFill>
                  <a:srgbClr val="0000FF"/>
                </a:solidFill>
                <a:latin typeface="Arial"/>
                <a:ea typeface="Arial"/>
                <a:cs typeface="Arial"/>
                <a:sym typeface="Arial"/>
              </a:rPr>
              <a:t>   </a:t>
            </a:r>
            <a:r>
              <a:rPr b="1" i="0" lang="en-US" sz="2800" u="sng" cap="none" strike="noStrike">
                <a:solidFill>
                  <a:srgbClr val="FF0000"/>
                </a:solidFill>
                <a:latin typeface="Arial"/>
                <a:ea typeface="Arial"/>
                <a:cs typeface="Arial"/>
                <a:sym typeface="Arial"/>
              </a:rPr>
              <a:t>In the large intestine</a:t>
            </a:r>
            <a:r>
              <a:rPr b="1" i="0" lang="en-US" sz="2800" u="none" cap="none" strike="noStrike">
                <a:solidFill>
                  <a:srgbClr val="0000FF"/>
                </a:solidFill>
                <a:latin typeface="Arial"/>
                <a:ea typeface="Arial"/>
                <a:cs typeface="Arial"/>
                <a:sym typeface="Arial"/>
              </a:rPr>
              <a:t> :- water is absorbed and the waste material is removed through the anus.</a:t>
            </a:r>
            <a:endParaRPr b="0" i="0" sz="2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1" i="0" lang="en-US" sz="2800" u="none" cap="none" strike="noStrike">
                <a:solidFill>
                  <a:srgbClr val="0000FF"/>
                </a:solidFill>
                <a:latin typeface="Arial"/>
                <a:ea typeface="Arial"/>
                <a:cs typeface="Arial"/>
                <a:sym typeface="Arial"/>
              </a:rPr>
              <a:t>  </a:t>
            </a:r>
            <a:endParaRPr b="0" i="0" sz="2800" u="none" cap="none" strike="noStrike">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27"/>
          <p:cNvSpPr txBox="1"/>
          <p:nvPr>
            <p:ph idx="12" type="sldNum"/>
          </p:nvPr>
        </p:nvSpPr>
        <p:spPr>
          <a:xfrm>
            <a:off x="15240000" y="963930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231" name="Google Shape;231;p27"/>
          <p:cNvSpPr txBox="1"/>
          <p:nvPr>
            <p:ph idx="4294967295" type="ctrTitle"/>
          </p:nvPr>
        </p:nvSpPr>
        <p:spPr>
          <a:xfrm>
            <a:off x="1734879" y="607827"/>
            <a:ext cx="13597270" cy="1348563"/>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4400"/>
              <a:buFont typeface="Calibri"/>
              <a:buNone/>
            </a:pPr>
            <a:r>
              <a:rPr b="1" i="0" lang="en-US" sz="4800" u="none" cap="none" strike="noStrike">
                <a:solidFill>
                  <a:srgbClr val="FF0000"/>
                </a:solidFill>
                <a:latin typeface="Times New Roman"/>
                <a:ea typeface="Times New Roman"/>
                <a:cs typeface="Times New Roman"/>
                <a:sym typeface="Times New Roman"/>
              </a:rPr>
              <a:t>7 a) </a:t>
            </a:r>
            <a:r>
              <a:rPr b="1" i="0" lang="en-US" sz="4800" u="sng" cap="none" strike="noStrike">
                <a:solidFill>
                  <a:srgbClr val="FF0000"/>
                </a:solidFill>
                <a:latin typeface="Times New Roman"/>
                <a:ea typeface="Times New Roman"/>
                <a:cs typeface="Times New Roman"/>
                <a:sym typeface="Times New Roman"/>
              </a:rPr>
              <a:t>Respiration</a:t>
            </a:r>
            <a:r>
              <a:rPr b="1" i="0" lang="en-US" sz="4800" u="none" cap="none" strike="noStrike">
                <a:solidFill>
                  <a:srgbClr val="FF0000"/>
                </a:solidFill>
                <a:latin typeface="Times New Roman"/>
                <a:ea typeface="Times New Roman"/>
                <a:cs typeface="Times New Roman"/>
                <a:sym typeface="Times New Roman"/>
              </a:rPr>
              <a:t> :-</a:t>
            </a:r>
            <a:endParaRPr b="0" i="0" sz="4800" u="none" cap="none" strike="noStrike">
              <a:solidFill>
                <a:srgbClr val="FF0000"/>
              </a:solidFill>
              <a:latin typeface="Times New Roman"/>
              <a:ea typeface="Times New Roman"/>
              <a:cs typeface="Times New Roman"/>
              <a:sym typeface="Times New Roman"/>
            </a:endParaRPr>
          </a:p>
        </p:txBody>
      </p:sp>
      <p:sp>
        <p:nvSpPr>
          <p:cNvPr id="232" name="Google Shape;232;p27"/>
          <p:cNvSpPr txBox="1"/>
          <p:nvPr>
            <p:ph idx="4294967295" type="subTitle"/>
          </p:nvPr>
        </p:nvSpPr>
        <p:spPr>
          <a:xfrm>
            <a:off x="1598427" y="1910317"/>
            <a:ext cx="13967637" cy="791416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400"/>
              </a:spcBef>
              <a:spcAft>
                <a:spcPts val="0"/>
              </a:spcAft>
              <a:buClr>
                <a:schemeClr val="dk1"/>
              </a:buClr>
              <a:buSzPts val="1200"/>
              <a:buFont typeface="Arial"/>
              <a:buNone/>
            </a:pPr>
            <a:r>
              <a:rPr b="1" i="0" lang="en-US" sz="3600" u="none" cap="none" strike="noStrike">
                <a:solidFill>
                  <a:schemeClr val="dk1"/>
                </a:solidFill>
                <a:latin typeface="Arial"/>
                <a:ea typeface="Arial"/>
                <a:cs typeface="Arial"/>
                <a:sym typeface="Arial"/>
              </a:rPr>
              <a:t>        </a:t>
            </a:r>
            <a:r>
              <a:rPr b="1" i="0" lang="en-US" sz="3600" u="none" cap="none" strike="noStrike">
                <a:solidFill>
                  <a:srgbClr val="0000FF"/>
                </a:solidFill>
                <a:latin typeface="Arial"/>
                <a:ea typeface="Arial"/>
                <a:cs typeface="Arial"/>
                <a:sym typeface="Arial"/>
              </a:rPr>
              <a:t>Respiration is the process by which food is burnt in the cells of the body with the help of oxygen to release energy. It takes place in the mitochondria of the cells.</a:t>
            </a:r>
            <a:endParaRPr b="0" i="0" sz="3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rPr b="1" i="0" lang="en-US" sz="3600" u="none" cap="none" strike="noStrike">
                <a:solidFill>
                  <a:srgbClr val="0000FF"/>
                </a:solidFill>
                <a:latin typeface="Arial"/>
                <a:ea typeface="Arial"/>
                <a:cs typeface="Arial"/>
                <a:sym typeface="Arial"/>
              </a:rPr>
              <a:t>       The energy released during respiration is used to make ATP molecules (Adenosine tri phosphate) from ADP molecules (Adenosine di phosphate) and inorganic phosphate.</a:t>
            </a:r>
            <a:endParaRPr b="0" i="0" sz="3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rPr b="1" i="0" lang="en-US" sz="3600" u="none" cap="none" strike="noStrike">
                <a:solidFill>
                  <a:srgbClr val="0000FF"/>
                </a:solidFill>
                <a:latin typeface="Arial"/>
                <a:ea typeface="Arial"/>
                <a:cs typeface="Arial"/>
                <a:sym typeface="Arial"/>
              </a:rPr>
              <a:t>                                           	   Energy</a:t>
            </a:r>
            <a:endParaRPr b="0" i="0" sz="3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rPr b="1" i="0" lang="en-US" sz="3600" u="none" cap="none" strike="noStrike">
                <a:solidFill>
                  <a:srgbClr val="0000FF"/>
                </a:solidFill>
                <a:latin typeface="Arial"/>
                <a:ea typeface="Arial"/>
                <a:cs typeface="Arial"/>
                <a:sym typeface="Arial"/>
              </a:rPr>
              <a:t>    ADP  +  Phosphate                                  		ATP</a:t>
            </a:r>
            <a:endParaRPr b="0" i="0" sz="3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rPr b="1" i="0" lang="en-US" sz="3600" u="none" cap="none" strike="noStrike">
                <a:solidFill>
                  <a:srgbClr val="0000FF"/>
                </a:solidFill>
                <a:latin typeface="Arial"/>
                <a:ea typeface="Arial"/>
                <a:cs typeface="Arial"/>
                <a:sym typeface="Arial"/>
              </a:rPr>
              <a:t>                                        from respiration</a:t>
            </a:r>
            <a:endParaRPr b="0" i="0" sz="3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rPr b="1" i="0" lang="en-US" sz="3600" u="none" cap="none" strike="noStrike">
                <a:solidFill>
                  <a:srgbClr val="0000FF"/>
                </a:solidFill>
                <a:latin typeface="Arial"/>
                <a:ea typeface="Arial"/>
                <a:cs typeface="Arial"/>
                <a:sym typeface="Arial"/>
              </a:rPr>
              <a:t>       Energy is stored in the cells in the form of ATP molecules. When the cells need energy, ATP is broken down in the presence of water to form ADP and energy is released. </a:t>
            </a:r>
            <a:endParaRPr b="0" i="0" sz="3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rPr b="1" i="0" lang="en-US" sz="3600" u="none" cap="none" strike="noStrike">
                <a:solidFill>
                  <a:srgbClr val="0000FF"/>
                </a:solidFill>
                <a:latin typeface="Arial"/>
                <a:ea typeface="Arial"/>
                <a:cs typeface="Arial"/>
                <a:sym typeface="Arial"/>
              </a:rPr>
              <a:t>                                water</a:t>
            </a:r>
            <a:endParaRPr b="0" i="0" sz="3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rPr b="1" i="0" lang="en-US" sz="3600" u="none" cap="none" strike="noStrike">
                <a:solidFill>
                  <a:srgbClr val="0000FF"/>
                </a:solidFill>
                <a:latin typeface="Arial"/>
                <a:ea typeface="Arial"/>
                <a:cs typeface="Arial"/>
                <a:sym typeface="Arial"/>
              </a:rPr>
              <a:t>                ATP                               ADP  +  Energy</a:t>
            </a:r>
            <a:endParaRPr b="0" i="0" sz="3600" u="none" cap="none" strike="noStrike">
              <a:solidFill>
                <a:schemeClr val="dk1"/>
              </a:solidFill>
              <a:latin typeface="Arial"/>
              <a:ea typeface="Arial"/>
              <a:cs typeface="Arial"/>
              <a:sym typeface="Arial"/>
            </a:endParaRPr>
          </a:p>
        </p:txBody>
      </p:sp>
      <p:sp>
        <p:nvSpPr>
          <p:cNvPr id="233" name="Google Shape;233;p27"/>
          <p:cNvSpPr/>
          <p:nvPr/>
        </p:nvSpPr>
        <p:spPr>
          <a:xfrm>
            <a:off x="6655981" y="5996763"/>
            <a:ext cx="3444949" cy="233917"/>
          </a:xfrm>
          <a:prstGeom prst="righ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34" name="Google Shape;234;p27"/>
          <p:cNvSpPr/>
          <p:nvPr/>
        </p:nvSpPr>
        <p:spPr>
          <a:xfrm>
            <a:off x="4979581" y="9317666"/>
            <a:ext cx="3444949" cy="233917"/>
          </a:xfrm>
          <a:prstGeom prst="righ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28"/>
          <p:cNvSpPr txBox="1"/>
          <p:nvPr>
            <p:ph idx="12" type="sldNum"/>
          </p:nvPr>
        </p:nvSpPr>
        <p:spPr>
          <a:xfrm>
            <a:off x="15240000" y="963930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240" name="Google Shape;240;p28"/>
          <p:cNvSpPr txBox="1"/>
          <p:nvPr>
            <p:ph idx="4294967295" type="ctrTitle"/>
          </p:nvPr>
        </p:nvSpPr>
        <p:spPr>
          <a:xfrm>
            <a:off x="1586024" y="0"/>
            <a:ext cx="13916246" cy="1008323"/>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4400"/>
              <a:buFont typeface="Calibri"/>
              <a:buNone/>
            </a:pPr>
            <a:r>
              <a:rPr b="1" i="0" lang="en-US" sz="4400" u="none" cap="none" strike="noStrike">
                <a:solidFill>
                  <a:srgbClr val="FF0000"/>
                </a:solidFill>
                <a:latin typeface="Arial"/>
                <a:ea typeface="Arial"/>
                <a:cs typeface="Arial"/>
                <a:sym typeface="Arial"/>
              </a:rPr>
              <a:t>b) </a:t>
            </a:r>
            <a:r>
              <a:rPr b="1" i="0" lang="en-US" sz="4400" u="sng" cap="none" strike="noStrike">
                <a:solidFill>
                  <a:srgbClr val="FF0000"/>
                </a:solidFill>
                <a:latin typeface="Arial"/>
                <a:ea typeface="Arial"/>
                <a:cs typeface="Arial"/>
                <a:sym typeface="Arial"/>
              </a:rPr>
              <a:t>Types of respiration</a:t>
            </a:r>
            <a:r>
              <a:rPr b="1" i="0" lang="en-US" sz="4400" u="none" cap="none" strike="noStrike">
                <a:solidFill>
                  <a:srgbClr val="FF0000"/>
                </a:solidFill>
                <a:latin typeface="Arial"/>
                <a:ea typeface="Arial"/>
                <a:cs typeface="Arial"/>
                <a:sym typeface="Arial"/>
              </a:rPr>
              <a:t> :-</a:t>
            </a:r>
            <a:endParaRPr b="0" i="0" sz="4400" u="none" cap="none" strike="noStrike">
              <a:solidFill>
                <a:srgbClr val="FF0000"/>
              </a:solidFill>
              <a:latin typeface="Arial"/>
              <a:ea typeface="Arial"/>
              <a:cs typeface="Arial"/>
              <a:sym typeface="Arial"/>
            </a:endParaRPr>
          </a:p>
        </p:txBody>
      </p:sp>
      <p:sp>
        <p:nvSpPr>
          <p:cNvPr id="241" name="Google Shape;241;p28"/>
          <p:cNvSpPr txBox="1"/>
          <p:nvPr>
            <p:ph idx="4294967295" type="subTitle"/>
          </p:nvPr>
        </p:nvSpPr>
        <p:spPr>
          <a:xfrm>
            <a:off x="1640959" y="946297"/>
            <a:ext cx="14690650" cy="900577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360"/>
              </a:spcBef>
              <a:spcAft>
                <a:spcPts val="0"/>
              </a:spcAft>
              <a:buClr>
                <a:schemeClr val="dk1"/>
              </a:buClr>
              <a:buSzPts val="1100"/>
              <a:buFont typeface="Arial"/>
              <a:buNone/>
            </a:pPr>
            <a:r>
              <a:rPr b="1" i="0" lang="en-US" sz="2600" u="none" cap="none" strike="noStrike">
                <a:solidFill>
                  <a:schemeClr val="dk1"/>
                </a:solidFill>
                <a:latin typeface="Arial"/>
                <a:ea typeface="Arial"/>
                <a:cs typeface="Arial"/>
                <a:sym typeface="Arial"/>
              </a:rPr>
              <a:t>   </a:t>
            </a:r>
            <a:r>
              <a:rPr b="1" i="0" lang="en-US" sz="2600" u="none" cap="none" strike="noStrike">
                <a:solidFill>
                  <a:srgbClr val="0000FF"/>
                </a:solidFill>
                <a:latin typeface="Arial"/>
                <a:ea typeface="Arial"/>
                <a:cs typeface="Arial"/>
                <a:sym typeface="Arial"/>
              </a:rPr>
              <a:t>There are two main types of respiration. They are aerobic and anaerobic respiration.</a:t>
            </a:r>
            <a:endParaRPr b="0" i="0" sz="26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1100"/>
              <a:buFont typeface="Arial"/>
              <a:buNone/>
            </a:pPr>
            <a:r>
              <a:rPr b="1" i="0" lang="en-US" sz="2600" u="none" cap="none" strike="noStrike">
                <a:solidFill>
                  <a:srgbClr val="FF0000"/>
                </a:solidFill>
                <a:latin typeface="Arial"/>
                <a:ea typeface="Arial"/>
                <a:cs typeface="Arial"/>
                <a:sym typeface="Arial"/>
              </a:rPr>
              <a:t>i) </a:t>
            </a:r>
            <a:r>
              <a:rPr b="1" i="0" lang="en-US" sz="2600" u="sng" cap="none" strike="noStrike">
                <a:solidFill>
                  <a:srgbClr val="FF0000"/>
                </a:solidFill>
                <a:latin typeface="Arial"/>
                <a:ea typeface="Arial"/>
                <a:cs typeface="Arial"/>
                <a:sym typeface="Arial"/>
              </a:rPr>
              <a:t>Aerobic respiration</a:t>
            </a:r>
            <a:r>
              <a:rPr b="1" i="0" lang="en-US" sz="2600" u="none" cap="none" strike="noStrike">
                <a:solidFill>
                  <a:srgbClr val="FF0000"/>
                </a:solidFill>
                <a:latin typeface="Arial"/>
                <a:ea typeface="Arial"/>
                <a:cs typeface="Arial"/>
                <a:sym typeface="Arial"/>
              </a:rPr>
              <a:t> :-</a:t>
            </a:r>
            <a:r>
              <a:rPr b="1" i="0" lang="en-US" sz="2600" u="none" cap="none" strike="noStrike">
                <a:solidFill>
                  <a:srgbClr val="0000FF"/>
                </a:solidFill>
                <a:latin typeface="Arial"/>
                <a:ea typeface="Arial"/>
                <a:cs typeface="Arial"/>
                <a:sym typeface="Arial"/>
              </a:rPr>
              <a:t> takes place in the presence of oxygen. It produces more energy. The end products are carbon dioxide, water and energy. It takes place in most organisms.</a:t>
            </a:r>
            <a:endParaRPr b="0" i="0" sz="26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1100"/>
              <a:buFont typeface="Arial"/>
              <a:buNone/>
            </a:pPr>
            <a:r>
              <a:rPr b="1" i="0" lang="en-US" sz="2600" u="none" cap="none" strike="noStrike">
                <a:solidFill>
                  <a:srgbClr val="0000FF"/>
                </a:solidFill>
                <a:latin typeface="Arial"/>
                <a:ea typeface="Arial"/>
                <a:cs typeface="Arial"/>
                <a:sym typeface="Arial"/>
              </a:rPr>
              <a:t>   In aerobic respiration glucose is converted into pyruvate in the cytoplasm in the presence of oxygen and then in the presence of oxygen, pyruvate is converted into carbon dioxide, water and energy in the mitochondria.         </a:t>
            </a:r>
            <a:endParaRPr b="0" i="0" sz="26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1100"/>
              <a:buFont typeface="Arial"/>
              <a:buNone/>
            </a:pPr>
            <a:r>
              <a:rPr b="1" i="0" lang="en-US" sz="2600" u="none" cap="none" strike="noStrike">
                <a:solidFill>
                  <a:srgbClr val="0000FF"/>
                </a:solidFill>
                <a:latin typeface="Arial"/>
                <a:ea typeface="Arial"/>
                <a:cs typeface="Arial"/>
                <a:sym typeface="Arial"/>
              </a:rPr>
              <a:t>               presence of oxygen                  presence of oxygen</a:t>
            </a:r>
            <a:endParaRPr b="0" i="0" sz="26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1100"/>
              <a:buFont typeface="Arial"/>
              <a:buNone/>
            </a:pPr>
            <a:r>
              <a:rPr b="1" i="0" lang="en-US" sz="2600" u="none" cap="none" strike="noStrike">
                <a:solidFill>
                  <a:srgbClr val="0000FF"/>
                </a:solidFill>
                <a:latin typeface="Arial"/>
                <a:ea typeface="Arial"/>
                <a:cs typeface="Arial"/>
                <a:sym typeface="Arial"/>
              </a:rPr>
              <a:t>Glucose                                     Pyruvate                                   CO</a:t>
            </a:r>
            <a:r>
              <a:rPr b="1" baseline="-25000" i="0" lang="en-US" sz="2600" u="none" cap="none" strike="noStrike">
                <a:solidFill>
                  <a:srgbClr val="0000FF"/>
                </a:solidFill>
                <a:latin typeface="Arial"/>
                <a:ea typeface="Arial"/>
                <a:cs typeface="Arial"/>
                <a:sym typeface="Arial"/>
              </a:rPr>
              <a:t>2</a:t>
            </a:r>
            <a:r>
              <a:rPr b="1" i="0" lang="en-US" sz="2600" u="none" cap="none" strike="noStrike">
                <a:solidFill>
                  <a:srgbClr val="0000FF"/>
                </a:solidFill>
                <a:latin typeface="Arial"/>
                <a:ea typeface="Arial"/>
                <a:cs typeface="Arial"/>
                <a:sym typeface="Arial"/>
              </a:rPr>
              <a:t> + H</a:t>
            </a:r>
            <a:r>
              <a:rPr b="1" baseline="-25000" i="0" lang="en-US" sz="2600" u="none" cap="none" strike="noStrike">
                <a:solidFill>
                  <a:srgbClr val="0000FF"/>
                </a:solidFill>
                <a:latin typeface="Arial"/>
                <a:ea typeface="Arial"/>
                <a:cs typeface="Arial"/>
                <a:sym typeface="Arial"/>
              </a:rPr>
              <a:t>2</a:t>
            </a:r>
            <a:r>
              <a:rPr b="1" i="0" lang="en-US" sz="2600" u="none" cap="none" strike="noStrike">
                <a:solidFill>
                  <a:srgbClr val="0000FF"/>
                </a:solidFill>
                <a:latin typeface="Arial"/>
                <a:ea typeface="Arial"/>
                <a:cs typeface="Arial"/>
                <a:sym typeface="Arial"/>
              </a:rPr>
              <a:t>O + Energy</a:t>
            </a:r>
            <a:endParaRPr b="0" i="0" sz="26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1100"/>
              <a:buFont typeface="Arial"/>
              <a:buNone/>
            </a:pPr>
            <a:r>
              <a:rPr b="1" i="0" lang="en-US" sz="2600" u="none" cap="none" strike="noStrike">
                <a:solidFill>
                  <a:srgbClr val="0000FF"/>
                </a:solidFill>
                <a:latin typeface="Arial"/>
                <a:ea typeface="Arial"/>
                <a:cs typeface="Arial"/>
                <a:sym typeface="Arial"/>
              </a:rPr>
              <a:t>                     in cytoplasm                           in mitochondria</a:t>
            </a:r>
            <a:endParaRPr b="0" i="0" sz="26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1100"/>
              <a:buFont typeface="Arial"/>
              <a:buNone/>
            </a:pPr>
            <a:r>
              <a:t/>
            </a:r>
            <a:endParaRPr b="1" i="0" sz="2600" u="none" cap="none" strike="noStrike">
              <a:solidFill>
                <a:srgbClr val="FF0000"/>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1100"/>
              <a:buFont typeface="Arial"/>
              <a:buNone/>
            </a:pPr>
            <a:r>
              <a:rPr b="1" i="0" lang="en-US" sz="2600" u="none" cap="none" strike="noStrike">
                <a:solidFill>
                  <a:srgbClr val="FF0000"/>
                </a:solidFill>
                <a:latin typeface="Arial"/>
                <a:ea typeface="Arial"/>
                <a:cs typeface="Arial"/>
                <a:sym typeface="Arial"/>
              </a:rPr>
              <a:t>ii) </a:t>
            </a:r>
            <a:r>
              <a:rPr b="1" i="0" lang="en-US" sz="2600" u="sng" cap="none" strike="noStrike">
                <a:solidFill>
                  <a:srgbClr val="FF0000"/>
                </a:solidFill>
                <a:latin typeface="Arial"/>
                <a:ea typeface="Arial"/>
                <a:cs typeface="Arial"/>
                <a:sym typeface="Arial"/>
              </a:rPr>
              <a:t>Anaerobic respiration</a:t>
            </a:r>
            <a:r>
              <a:rPr b="1" i="0" lang="en-US" sz="2600" u="none" cap="none" strike="noStrike">
                <a:solidFill>
                  <a:srgbClr val="FF0000"/>
                </a:solidFill>
                <a:latin typeface="Arial"/>
                <a:ea typeface="Arial"/>
                <a:cs typeface="Arial"/>
                <a:sym typeface="Arial"/>
              </a:rPr>
              <a:t> :-</a:t>
            </a:r>
            <a:r>
              <a:rPr b="1" i="0" lang="en-US" sz="2600" u="none" cap="none" strike="noStrike">
                <a:solidFill>
                  <a:srgbClr val="0000FF"/>
                </a:solidFill>
                <a:latin typeface="Arial"/>
                <a:ea typeface="Arial"/>
                <a:cs typeface="Arial"/>
                <a:sym typeface="Arial"/>
              </a:rPr>
              <a:t> takes place in the absence of oxygen. It produces less energy. The end products are lactic acid or ethanol, carbon dioxide, and energy. It takes place in muscle cells and yeast.</a:t>
            </a:r>
            <a:endParaRPr b="0" i="0" sz="26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1100"/>
              <a:buFont typeface="Arial"/>
              <a:buNone/>
            </a:pPr>
            <a:r>
              <a:rPr b="1" i="0" lang="en-US" sz="2600" u="none" cap="none" strike="noStrike">
                <a:solidFill>
                  <a:srgbClr val="0000FF"/>
                </a:solidFill>
                <a:latin typeface="Arial"/>
                <a:ea typeface="Arial"/>
                <a:cs typeface="Arial"/>
                <a:sym typeface="Arial"/>
              </a:rPr>
              <a:t>    In anaerobic respiration in muscle cells, glucose is converted into pyruvate and in the absence of oxygen pyruvate is converted into lactic acid and energy.</a:t>
            </a:r>
            <a:endParaRPr b="0" i="0" sz="26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1100"/>
              <a:buFont typeface="Arial"/>
              <a:buNone/>
            </a:pPr>
            <a:r>
              <a:rPr b="1" i="0" lang="en-US" sz="2600" u="none" cap="none" strike="noStrike">
                <a:solidFill>
                  <a:srgbClr val="0000FF"/>
                </a:solidFill>
                <a:latin typeface="Arial"/>
                <a:ea typeface="Arial"/>
                <a:cs typeface="Arial"/>
                <a:sym typeface="Arial"/>
              </a:rPr>
              <a:t>               presence of oxygen                   absence of oxygen</a:t>
            </a:r>
            <a:endParaRPr b="0" i="0" sz="26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1100"/>
              <a:buFont typeface="Arial"/>
              <a:buNone/>
            </a:pPr>
            <a:r>
              <a:rPr b="1" i="0" lang="en-US" sz="2600" u="none" cap="none" strike="noStrike">
                <a:solidFill>
                  <a:srgbClr val="0000FF"/>
                </a:solidFill>
                <a:latin typeface="Arial"/>
                <a:ea typeface="Arial"/>
                <a:cs typeface="Arial"/>
                <a:sym typeface="Arial"/>
              </a:rPr>
              <a:t>Glucose                                     Pyruvate                                   Lactic acid + Energy</a:t>
            </a:r>
            <a:endParaRPr b="0" i="0" sz="26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1100"/>
              <a:buFont typeface="Arial"/>
              <a:buNone/>
            </a:pPr>
            <a:r>
              <a:rPr b="1" i="0" lang="en-US" sz="2600" u="none" cap="none" strike="noStrike">
                <a:solidFill>
                  <a:srgbClr val="0000FF"/>
                </a:solidFill>
                <a:latin typeface="Arial"/>
                <a:ea typeface="Arial"/>
                <a:cs typeface="Arial"/>
                <a:sym typeface="Arial"/>
              </a:rPr>
              <a:t>                    in cytoplasm                             in muscle cells</a:t>
            </a:r>
            <a:endParaRPr b="0" i="0" sz="26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1100"/>
              <a:buFont typeface="Arial"/>
              <a:buNone/>
            </a:pPr>
            <a:r>
              <a:rPr b="1" i="0" lang="en-US" sz="2600" u="none" cap="none" strike="noStrike">
                <a:solidFill>
                  <a:srgbClr val="0000FF"/>
                </a:solidFill>
                <a:latin typeface="Arial"/>
                <a:ea typeface="Arial"/>
                <a:cs typeface="Arial"/>
                <a:sym typeface="Arial"/>
              </a:rPr>
              <a:t>    In anaerobic respiration in yeast, glucose is converted into pyruvate and in the absence of oxygen pyruvate is converted into ethanol, carbondioxide and energy. This process is called fermentation.</a:t>
            </a:r>
            <a:endParaRPr b="0" i="0" sz="26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1100"/>
              <a:buFont typeface="Arial"/>
              <a:buNone/>
            </a:pPr>
            <a:r>
              <a:rPr b="1" i="0" lang="en-US" sz="2600" u="none" cap="none" strike="noStrike">
                <a:solidFill>
                  <a:srgbClr val="0000FF"/>
                </a:solidFill>
                <a:latin typeface="Arial"/>
                <a:ea typeface="Arial"/>
                <a:cs typeface="Arial"/>
                <a:sym typeface="Arial"/>
              </a:rPr>
              <a:t>               presence of oxygen                   absence of oxygen</a:t>
            </a:r>
            <a:endParaRPr b="0" i="0" sz="26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1100"/>
              <a:buFont typeface="Arial"/>
              <a:buNone/>
            </a:pPr>
            <a:r>
              <a:rPr b="1" i="0" lang="en-US" sz="2600" u="none" cap="none" strike="noStrike">
                <a:solidFill>
                  <a:srgbClr val="0000FF"/>
                </a:solidFill>
                <a:latin typeface="Arial"/>
                <a:ea typeface="Arial"/>
                <a:cs typeface="Arial"/>
                <a:sym typeface="Arial"/>
              </a:rPr>
              <a:t>Glucose                                     Pyruvate                                   Ethanol + CO</a:t>
            </a:r>
            <a:r>
              <a:rPr b="1" baseline="-25000" i="0" lang="en-US" sz="2600" u="none" cap="none" strike="noStrike">
                <a:solidFill>
                  <a:srgbClr val="0000FF"/>
                </a:solidFill>
                <a:latin typeface="Arial"/>
                <a:ea typeface="Arial"/>
                <a:cs typeface="Arial"/>
                <a:sym typeface="Arial"/>
              </a:rPr>
              <a:t>2</a:t>
            </a:r>
            <a:r>
              <a:rPr b="1" i="0" lang="en-US" sz="2600" u="none" cap="none" strike="noStrike">
                <a:solidFill>
                  <a:srgbClr val="0000FF"/>
                </a:solidFill>
                <a:latin typeface="Arial"/>
                <a:ea typeface="Arial"/>
                <a:cs typeface="Arial"/>
                <a:sym typeface="Arial"/>
              </a:rPr>
              <a:t> + Energy</a:t>
            </a:r>
            <a:endParaRPr b="0" i="0" sz="26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1100"/>
              <a:buFont typeface="Arial"/>
              <a:buNone/>
            </a:pPr>
            <a:r>
              <a:rPr b="1" i="0" lang="en-US" sz="2600" u="none" cap="none" strike="noStrike">
                <a:solidFill>
                  <a:srgbClr val="0000FF"/>
                </a:solidFill>
                <a:latin typeface="Arial"/>
                <a:ea typeface="Arial"/>
                <a:cs typeface="Arial"/>
                <a:sym typeface="Arial"/>
              </a:rPr>
              <a:t>                   in cytoplasm                                  in yeast</a:t>
            </a:r>
            <a:endParaRPr b="0" i="0" sz="2600" u="none" cap="none" strike="noStrike">
              <a:solidFill>
                <a:schemeClr val="dk1"/>
              </a:solidFill>
              <a:latin typeface="Arial"/>
              <a:ea typeface="Arial"/>
              <a:cs typeface="Arial"/>
              <a:sym typeface="Arial"/>
            </a:endParaRPr>
          </a:p>
        </p:txBody>
      </p:sp>
      <p:sp>
        <p:nvSpPr>
          <p:cNvPr id="242" name="Google Shape;242;p28"/>
          <p:cNvSpPr/>
          <p:nvPr/>
        </p:nvSpPr>
        <p:spPr>
          <a:xfrm>
            <a:off x="3317358" y="3678865"/>
            <a:ext cx="2721935" cy="127591"/>
          </a:xfrm>
          <a:prstGeom prst="righ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43" name="Google Shape;243;p28"/>
          <p:cNvSpPr/>
          <p:nvPr/>
        </p:nvSpPr>
        <p:spPr>
          <a:xfrm>
            <a:off x="8041758" y="3682409"/>
            <a:ext cx="2721935" cy="127591"/>
          </a:xfrm>
          <a:prstGeom prst="righ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44" name="Google Shape;244;p28"/>
          <p:cNvSpPr/>
          <p:nvPr/>
        </p:nvSpPr>
        <p:spPr>
          <a:xfrm>
            <a:off x="7981506" y="6896986"/>
            <a:ext cx="2721935" cy="127591"/>
          </a:xfrm>
          <a:prstGeom prst="righ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45" name="Google Shape;245;p28"/>
          <p:cNvSpPr/>
          <p:nvPr/>
        </p:nvSpPr>
        <p:spPr>
          <a:xfrm>
            <a:off x="3349255" y="6879265"/>
            <a:ext cx="2721935" cy="127591"/>
          </a:xfrm>
          <a:prstGeom prst="righ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46" name="Google Shape;246;p28"/>
          <p:cNvSpPr/>
          <p:nvPr/>
        </p:nvSpPr>
        <p:spPr>
          <a:xfrm>
            <a:off x="3267739" y="9030586"/>
            <a:ext cx="2721935" cy="127591"/>
          </a:xfrm>
          <a:prstGeom prst="righ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47" name="Google Shape;247;p28"/>
          <p:cNvSpPr/>
          <p:nvPr/>
        </p:nvSpPr>
        <p:spPr>
          <a:xfrm>
            <a:off x="8353646" y="8991600"/>
            <a:ext cx="2449033" cy="194930"/>
          </a:xfrm>
          <a:prstGeom prst="righ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29"/>
          <p:cNvSpPr txBox="1"/>
          <p:nvPr>
            <p:ph idx="12" type="sldNum"/>
          </p:nvPr>
        </p:nvSpPr>
        <p:spPr>
          <a:xfrm>
            <a:off x="15240000" y="963930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253" name="Google Shape;253;p29"/>
          <p:cNvSpPr txBox="1"/>
          <p:nvPr>
            <p:ph idx="4294967295" type="ctrTitle"/>
          </p:nvPr>
        </p:nvSpPr>
        <p:spPr>
          <a:xfrm>
            <a:off x="1713613" y="671624"/>
            <a:ext cx="13703595" cy="100832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4400"/>
              <a:buFont typeface="Calibri"/>
              <a:buNone/>
            </a:pPr>
            <a:r>
              <a:rPr b="1" i="0" lang="en-US" sz="4400" u="none" cap="none" strike="noStrike">
                <a:solidFill>
                  <a:schemeClr val="dk2"/>
                </a:solidFill>
                <a:latin typeface="Arial"/>
                <a:ea typeface="Arial"/>
                <a:cs typeface="Arial"/>
                <a:sym typeface="Arial"/>
              </a:rPr>
              <a:t>  </a:t>
            </a:r>
            <a:r>
              <a:rPr b="1" i="0" lang="en-US" sz="4400" u="sng" cap="none" strike="noStrike">
                <a:solidFill>
                  <a:srgbClr val="FF0000"/>
                </a:solidFill>
                <a:latin typeface="Arial"/>
                <a:ea typeface="Arial"/>
                <a:cs typeface="Arial"/>
                <a:sym typeface="Arial"/>
              </a:rPr>
              <a:t>Breakdown of glucose by various pathways</a:t>
            </a:r>
            <a:r>
              <a:rPr b="1" i="0" lang="en-US" sz="4400" u="none" cap="none" strike="noStrike">
                <a:solidFill>
                  <a:srgbClr val="FF0000"/>
                </a:solidFill>
                <a:latin typeface="Arial"/>
                <a:ea typeface="Arial"/>
                <a:cs typeface="Arial"/>
                <a:sym typeface="Arial"/>
              </a:rPr>
              <a:t> :-</a:t>
            </a:r>
            <a:endParaRPr b="0" i="0" sz="4400" u="none" cap="none" strike="noStrike">
              <a:solidFill>
                <a:schemeClr val="dk2"/>
              </a:solidFill>
              <a:latin typeface="Arial"/>
              <a:ea typeface="Arial"/>
              <a:cs typeface="Arial"/>
              <a:sym typeface="Arial"/>
            </a:endParaRPr>
          </a:p>
        </p:txBody>
      </p:sp>
      <p:sp>
        <p:nvSpPr>
          <p:cNvPr id="254" name="Google Shape;254;p29"/>
          <p:cNvSpPr txBox="1"/>
          <p:nvPr>
            <p:ph idx="4294967295" type="subTitle"/>
          </p:nvPr>
        </p:nvSpPr>
        <p:spPr>
          <a:xfrm>
            <a:off x="510363" y="1791587"/>
            <a:ext cx="16969563" cy="8203018"/>
          </a:xfrm>
          <a:prstGeom prst="rect">
            <a:avLst/>
          </a:prstGeom>
          <a:noFill/>
          <a:ln>
            <a:noFill/>
          </a:ln>
        </p:spPr>
        <p:txBody>
          <a:bodyPr anchorCtr="0" anchor="t" bIns="45700" lIns="91425" spcFirstLastPara="1" rIns="91425" wrap="square" tIns="45700">
            <a:noAutofit/>
          </a:bodyPr>
          <a:lstStyle/>
          <a:p>
            <a:pPr indent="-273050" lvl="0" marL="342900" marR="0" rtl="0" algn="l">
              <a:lnSpc>
                <a:spcPct val="100000"/>
              </a:lnSpc>
              <a:spcBef>
                <a:spcPts val="360"/>
              </a:spcBef>
              <a:spcAft>
                <a:spcPts val="0"/>
              </a:spcAft>
              <a:buClr>
                <a:schemeClr val="dk1"/>
              </a:buClr>
              <a:buSzPts val="1100"/>
              <a:buFont typeface="Arial"/>
              <a:buNone/>
            </a:pPr>
            <a:r>
              <a:t/>
            </a:r>
            <a:endParaRPr b="0" i="0" sz="3000" u="none" cap="none" strike="noStrike">
              <a:solidFill>
                <a:schemeClr val="dk1"/>
              </a:solidFill>
              <a:latin typeface="Arial"/>
              <a:ea typeface="Arial"/>
              <a:cs typeface="Arial"/>
              <a:sym typeface="Arial"/>
            </a:endParaRPr>
          </a:p>
          <a:p>
            <a:pPr indent="0" lvl="0" marL="0" marR="0" rtl="0" algn="l">
              <a:lnSpc>
                <a:spcPct val="100000"/>
              </a:lnSpc>
              <a:spcBef>
                <a:spcPts val="400"/>
              </a:spcBef>
              <a:spcAft>
                <a:spcPts val="0"/>
              </a:spcAft>
              <a:buClr>
                <a:schemeClr val="dk1"/>
              </a:buClr>
              <a:buSzPts val="1200"/>
              <a:buFont typeface="Arial"/>
              <a:buNone/>
            </a:pPr>
            <a:r>
              <a:rPr b="1" i="0" lang="en-US" sz="3000" u="none" cap="none" strike="noStrike">
                <a:solidFill>
                  <a:schemeClr val="dk1"/>
                </a:solidFill>
                <a:latin typeface="Arial"/>
                <a:ea typeface="Arial"/>
                <a:cs typeface="Arial"/>
                <a:sym typeface="Arial"/>
              </a:rPr>
              <a:t>                                                                		    </a:t>
            </a:r>
            <a:r>
              <a:rPr b="1" i="0" lang="en-US" sz="3000" u="none" cap="none" strike="noStrike">
                <a:solidFill>
                  <a:srgbClr val="0000FF"/>
                </a:solidFill>
                <a:latin typeface="Arial"/>
                <a:ea typeface="Arial"/>
                <a:cs typeface="Arial"/>
                <a:sym typeface="Arial"/>
              </a:rPr>
              <a:t>presence of oxygen  </a:t>
            </a:r>
            <a:endParaRPr b="0" i="0" sz="3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1" i="0" lang="en-US" sz="3000" u="none" cap="none" strike="noStrike">
                <a:solidFill>
                  <a:srgbClr val="0000FF"/>
                </a:solidFill>
                <a:latin typeface="Arial"/>
                <a:ea typeface="Arial"/>
                <a:cs typeface="Arial"/>
                <a:sym typeface="Arial"/>
              </a:rPr>
              <a:t>                                                                                                 			   CO</a:t>
            </a:r>
            <a:r>
              <a:rPr b="1" baseline="-25000" i="0" lang="en-US" sz="3000" u="none" cap="none" strike="noStrike">
                <a:solidFill>
                  <a:srgbClr val="0000FF"/>
                </a:solidFill>
                <a:latin typeface="Arial"/>
                <a:ea typeface="Arial"/>
                <a:cs typeface="Arial"/>
                <a:sym typeface="Arial"/>
              </a:rPr>
              <a:t>2</a:t>
            </a:r>
            <a:r>
              <a:rPr b="1" i="0" lang="en-US" sz="3000" u="none" cap="none" strike="noStrike">
                <a:solidFill>
                  <a:srgbClr val="0000FF"/>
                </a:solidFill>
                <a:latin typeface="Arial"/>
                <a:ea typeface="Arial"/>
                <a:cs typeface="Arial"/>
                <a:sym typeface="Arial"/>
              </a:rPr>
              <a:t> + H</a:t>
            </a:r>
            <a:r>
              <a:rPr b="1" baseline="-25000" i="0" lang="en-US" sz="3000" u="none" cap="none" strike="noStrike">
                <a:solidFill>
                  <a:srgbClr val="0000FF"/>
                </a:solidFill>
                <a:latin typeface="Arial"/>
                <a:ea typeface="Arial"/>
                <a:cs typeface="Arial"/>
                <a:sym typeface="Arial"/>
              </a:rPr>
              <a:t>2</a:t>
            </a:r>
            <a:r>
              <a:rPr b="1" i="0" lang="en-US" sz="3000" u="none" cap="none" strike="noStrike">
                <a:solidFill>
                  <a:srgbClr val="0000FF"/>
                </a:solidFill>
                <a:latin typeface="Arial"/>
                <a:ea typeface="Arial"/>
                <a:cs typeface="Arial"/>
                <a:sym typeface="Arial"/>
              </a:rPr>
              <a:t>O  +  Energy </a:t>
            </a:r>
            <a:endParaRPr b="0" i="0" sz="3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1" i="0" lang="en-US" sz="3000" u="none" cap="none" strike="noStrike">
                <a:solidFill>
                  <a:srgbClr val="0000FF"/>
                </a:solidFill>
                <a:latin typeface="Arial"/>
                <a:ea typeface="Arial"/>
                <a:cs typeface="Arial"/>
                <a:sym typeface="Arial"/>
              </a:rPr>
              <a:t>                                                               		      (in mitochondria)</a:t>
            </a:r>
            <a:endParaRPr/>
          </a:p>
          <a:p>
            <a:pPr indent="0" lvl="0" marL="0" marR="0" rtl="0" algn="l">
              <a:lnSpc>
                <a:spcPct val="100000"/>
              </a:lnSpc>
              <a:spcBef>
                <a:spcPts val="0"/>
              </a:spcBef>
              <a:spcAft>
                <a:spcPts val="0"/>
              </a:spcAft>
              <a:buClr>
                <a:schemeClr val="dk1"/>
              </a:buClr>
              <a:buSzPts val="1100"/>
              <a:buFont typeface="Arial"/>
              <a:buNone/>
            </a:pPr>
            <a:r>
              <a:t/>
            </a:r>
            <a:endParaRPr b="0" i="0" sz="3000" u="none" cap="none" strike="noStrike">
              <a:solidFill>
                <a:schemeClr val="dk1"/>
              </a:solidFill>
              <a:latin typeface="Arial"/>
              <a:ea typeface="Arial"/>
              <a:cs typeface="Arial"/>
              <a:sym typeface="Arial"/>
            </a:endParaRPr>
          </a:p>
          <a:p>
            <a:pPr indent="-273050" lvl="0" marL="342900" marR="0" rtl="0" algn="l">
              <a:lnSpc>
                <a:spcPct val="100000"/>
              </a:lnSpc>
              <a:spcBef>
                <a:spcPts val="360"/>
              </a:spcBef>
              <a:spcAft>
                <a:spcPts val="0"/>
              </a:spcAft>
              <a:buClr>
                <a:schemeClr val="dk1"/>
              </a:buClr>
              <a:buSzPts val="1100"/>
              <a:buFont typeface="Arial"/>
              <a:buNone/>
            </a:pPr>
            <a:r>
              <a:t/>
            </a:r>
            <a:endParaRPr b="0" i="0" sz="3000" u="none" cap="none" strike="noStrike">
              <a:solidFill>
                <a:schemeClr val="dk1"/>
              </a:solidFill>
              <a:latin typeface="Arial"/>
              <a:ea typeface="Arial"/>
              <a:cs typeface="Arial"/>
              <a:sym typeface="Arial"/>
            </a:endParaRPr>
          </a:p>
          <a:p>
            <a:pPr indent="0" lvl="0" marL="0" marR="0" rtl="0" algn="l">
              <a:lnSpc>
                <a:spcPct val="100000"/>
              </a:lnSpc>
              <a:spcBef>
                <a:spcPts val="360"/>
              </a:spcBef>
              <a:spcAft>
                <a:spcPts val="0"/>
              </a:spcAft>
              <a:buClr>
                <a:schemeClr val="dk1"/>
              </a:buClr>
              <a:buSzPts val="1100"/>
              <a:buFont typeface="Arial"/>
              <a:buNone/>
            </a:pPr>
            <a:r>
              <a:rPr b="1" i="0" lang="en-US" sz="3000" u="none" cap="none" strike="noStrike">
                <a:solidFill>
                  <a:srgbClr val="0000FF"/>
                </a:solidFill>
                <a:latin typeface="Arial"/>
                <a:ea typeface="Arial"/>
                <a:cs typeface="Arial"/>
                <a:sym typeface="Arial"/>
              </a:rPr>
              <a:t>                presence of oxygen                            absence of oxygen                             		</a:t>
            </a:r>
            <a:endParaRPr b="0" i="0" sz="3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1" i="0" lang="en-US" sz="3000" u="none" cap="none" strike="noStrike">
                <a:solidFill>
                  <a:srgbClr val="0000FF"/>
                </a:solidFill>
                <a:latin typeface="Arial"/>
                <a:ea typeface="Arial"/>
                <a:cs typeface="Arial"/>
                <a:sym typeface="Arial"/>
              </a:rPr>
              <a:t>Glucose                            		 Pyruvate                                        		Lactic acid  +  Energy</a:t>
            </a:r>
            <a:endParaRPr b="0" i="0" sz="3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1" i="0" lang="en-US" sz="3000" u="none" cap="none" strike="noStrike">
                <a:solidFill>
                  <a:srgbClr val="0000FF"/>
                </a:solidFill>
                <a:latin typeface="Arial"/>
                <a:ea typeface="Arial"/>
                <a:cs typeface="Arial"/>
                <a:sym typeface="Arial"/>
              </a:rPr>
              <a:t>                  in cytoplasm               +                 	(in muscle cells)</a:t>
            </a:r>
            <a:endParaRPr/>
          </a:p>
          <a:p>
            <a:pPr indent="0" lvl="0" marL="0" marR="0" rtl="0" algn="l">
              <a:lnSpc>
                <a:spcPct val="100000"/>
              </a:lnSpc>
              <a:spcBef>
                <a:spcPts val="0"/>
              </a:spcBef>
              <a:spcAft>
                <a:spcPts val="0"/>
              </a:spcAft>
              <a:buClr>
                <a:schemeClr val="dk1"/>
              </a:buClr>
              <a:buSzPts val="1100"/>
              <a:buFont typeface="Arial"/>
              <a:buNone/>
            </a:pPr>
            <a:r>
              <a:rPr b="1" i="0" lang="en-US" sz="3000" u="none" cap="none" strike="noStrike">
                <a:solidFill>
                  <a:srgbClr val="0000FF"/>
                </a:solidFill>
                <a:latin typeface="Arial"/>
                <a:ea typeface="Arial"/>
                <a:cs typeface="Arial"/>
                <a:sym typeface="Arial"/>
              </a:rPr>
              <a:t>                        				           Energy</a:t>
            </a:r>
            <a:endParaRPr b="0" i="0" sz="3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1" i="0" lang="en-US" sz="3000" u="none" cap="none" strike="noStrike">
                <a:solidFill>
                  <a:srgbClr val="0000FF"/>
                </a:solidFill>
                <a:latin typeface="Arial"/>
                <a:ea typeface="Arial"/>
                <a:cs typeface="Arial"/>
                <a:sym typeface="Arial"/>
              </a:rPr>
              <a:t>                                   		</a:t>
            </a:r>
            <a:endParaRPr/>
          </a:p>
          <a:p>
            <a:pPr indent="0" lvl="0" marL="0" marR="0" rtl="0" algn="l">
              <a:lnSpc>
                <a:spcPct val="100000"/>
              </a:lnSpc>
              <a:spcBef>
                <a:spcPts val="0"/>
              </a:spcBef>
              <a:spcAft>
                <a:spcPts val="0"/>
              </a:spcAft>
              <a:buClr>
                <a:schemeClr val="dk1"/>
              </a:buClr>
              <a:buSzPts val="1100"/>
              <a:buFont typeface="Arial"/>
              <a:buNone/>
            </a:pPr>
            <a:r>
              <a:t/>
            </a:r>
            <a:endParaRPr b="0" i="0" sz="3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1" i="0" lang="en-US" sz="3000" u="none" cap="none" strike="noStrike">
                <a:solidFill>
                  <a:srgbClr val="0000FF"/>
                </a:solidFill>
                <a:latin typeface="Arial"/>
                <a:ea typeface="Arial"/>
                <a:cs typeface="Arial"/>
                <a:sym typeface="Arial"/>
              </a:rPr>
              <a:t>                                                              </a:t>
            </a:r>
            <a:endParaRPr b="0" i="0" sz="3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1" i="0" lang="en-US" sz="3000" u="none" cap="none" strike="noStrike">
                <a:solidFill>
                  <a:srgbClr val="0000FF"/>
                </a:solidFill>
                <a:latin typeface="Arial"/>
                <a:ea typeface="Arial"/>
                <a:cs typeface="Arial"/>
                <a:sym typeface="Arial"/>
              </a:rPr>
              <a:t>                                                               		       absence of oxygen</a:t>
            </a:r>
            <a:endParaRPr b="0" i="0" sz="3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1" i="0" lang="en-US" sz="3000" u="none" cap="none" strike="noStrike">
                <a:solidFill>
                  <a:srgbClr val="0000FF"/>
                </a:solidFill>
                <a:latin typeface="Arial"/>
                <a:ea typeface="Arial"/>
                <a:cs typeface="Arial"/>
                <a:sym typeface="Arial"/>
              </a:rPr>
              <a:t>                                                                                                 		      Ethanol + CO</a:t>
            </a:r>
            <a:r>
              <a:rPr b="1" baseline="-25000" i="0" lang="en-US" sz="3000" u="none" cap="none" strike="noStrike">
                <a:solidFill>
                  <a:srgbClr val="0000FF"/>
                </a:solidFill>
                <a:latin typeface="Arial"/>
                <a:ea typeface="Arial"/>
                <a:cs typeface="Arial"/>
                <a:sym typeface="Arial"/>
              </a:rPr>
              <a:t>2 </a:t>
            </a:r>
            <a:r>
              <a:rPr b="1" i="0" lang="en-US" sz="3000" u="none" cap="none" strike="noStrike">
                <a:solidFill>
                  <a:srgbClr val="0000FF"/>
                </a:solidFill>
                <a:latin typeface="Arial"/>
                <a:ea typeface="Arial"/>
                <a:cs typeface="Arial"/>
                <a:sym typeface="Arial"/>
              </a:rPr>
              <a:t>+ Energy</a:t>
            </a:r>
            <a:endParaRPr b="0" i="0" sz="3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1" i="0" lang="en-US" sz="3000" u="none" cap="none" strike="noStrike">
                <a:solidFill>
                  <a:srgbClr val="0000FF"/>
                </a:solidFill>
                <a:latin typeface="Arial"/>
                <a:ea typeface="Arial"/>
                <a:cs typeface="Arial"/>
                <a:sym typeface="Arial"/>
              </a:rPr>
              <a:t>                                                               		           (in yeast)</a:t>
            </a:r>
            <a:endParaRPr b="0" i="0" sz="3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1" i="0" lang="en-US" sz="3000" u="none" cap="none" strike="noStrike">
                <a:solidFill>
                  <a:srgbClr val="0000FF"/>
                </a:solidFill>
                <a:latin typeface="Arial"/>
                <a:ea typeface="Arial"/>
                <a:cs typeface="Arial"/>
                <a:sym typeface="Arial"/>
              </a:rPr>
              <a:t>                                                                  </a:t>
            </a:r>
            <a:endParaRPr b="0" i="0" sz="3000" u="none" cap="none" strike="noStrike">
              <a:solidFill>
                <a:schemeClr val="dk1"/>
              </a:solidFill>
              <a:latin typeface="Arial"/>
              <a:ea typeface="Arial"/>
              <a:cs typeface="Arial"/>
              <a:sym typeface="Arial"/>
            </a:endParaRPr>
          </a:p>
        </p:txBody>
      </p:sp>
      <p:sp>
        <p:nvSpPr>
          <p:cNvPr id="255" name="Google Shape;255;p29"/>
          <p:cNvSpPr/>
          <p:nvPr/>
        </p:nvSpPr>
        <p:spPr>
          <a:xfrm>
            <a:off x="2400300" y="5380075"/>
            <a:ext cx="3210900" cy="276300"/>
          </a:xfrm>
          <a:prstGeom prst="righ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56" name="Google Shape;256;p29"/>
          <p:cNvSpPr/>
          <p:nvPr/>
        </p:nvSpPr>
        <p:spPr>
          <a:xfrm>
            <a:off x="8591175" y="2922575"/>
            <a:ext cx="3210900" cy="209100"/>
          </a:xfrm>
          <a:prstGeom prst="righ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57" name="Google Shape;257;p29"/>
          <p:cNvSpPr/>
          <p:nvPr/>
        </p:nvSpPr>
        <p:spPr>
          <a:xfrm>
            <a:off x="8591100" y="5380075"/>
            <a:ext cx="3210900" cy="205500"/>
          </a:xfrm>
          <a:prstGeom prst="righ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58" name="Google Shape;258;p29"/>
          <p:cNvSpPr/>
          <p:nvPr/>
        </p:nvSpPr>
        <p:spPr>
          <a:xfrm>
            <a:off x="8591101" y="8490075"/>
            <a:ext cx="3210900" cy="201900"/>
          </a:xfrm>
          <a:prstGeom prst="righ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59" name="Google Shape;259;p29"/>
          <p:cNvSpPr/>
          <p:nvPr/>
        </p:nvSpPr>
        <p:spPr>
          <a:xfrm rot="3793312">
            <a:off x="7169724" y="7002314"/>
            <a:ext cx="2020257" cy="276514"/>
          </a:xfrm>
          <a:prstGeom prst="righ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60" name="Google Shape;260;p29"/>
          <p:cNvSpPr/>
          <p:nvPr/>
        </p:nvSpPr>
        <p:spPr>
          <a:xfrm>
            <a:off x="7768856" y="5791198"/>
            <a:ext cx="822251" cy="269359"/>
          </a:xfrm>
          <a:prstGeom prst="righ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61" name="Google Shape;261;p29"/>
          <p:cNvSpPr/>
          <p:nvPr/>
        </p:nvSpPr>
        <p:spPr>
          <a:xfrm rot="-3936912">
            <a:off x="7121974" y="4609752"/>
            <a:ext cx="2115958" cy="308267"/>
          </a:xfrm>
          <a:prstGeom prst="righ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30"/>
          <p:cNvSpPr txBox="1"/>
          <p:nvPr>
            <p:ph idx="12" type="sldNum"/>
          </p:nvPr>
        </p:nvSpPr>
        <p:spPr>
          <a:xfrm>
            <a:off x="15240000" y="963930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267" name="Google Shape;267;p30"/>
          <p:cNvSpPr txBox="1"/>
          <p:nvPr>
            <p:ph idx="4294967295" type="ctrTitle"/>
          </p:nvPr>
        </p:nvSpPr>
        <p:spPr>
          <a:xfrm>
            <a:off x="1798674" y="480238"/>
            <a:ext cx="13405884" cy="107211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4400"/>
              <a:buFont typeface="Calibri"/>
              <a:buNone/>
            </a:pPr>
            <a:r>
              <a:rPr b="1" i="0" lang="en-US" sz="4400" u="none" cap="none" strike="noStrike">
                <a:solidFill>
                  <a:srgbClr val="FF0000"/>
                </a:solidFill>
                <a:latin typeface="Arial"/>
                <a:ea typeface="Arial"/>
                <a:cs typeface="Arial"/>
                <a:sym typeface="Arial"/>
              </a:rPr>
              <a:t>b) </a:t>
            </a:r>
            <a:r>
              <a:rPr b="1" i="0" lang="en-US" sz="4400" u="sng" cap="none" strike="noStrike">
                <a:solidFill>
                  <a:srgbClr val="FF0000"/>
                </a:solidFill>
                <a:latin typeface="Arial"/>
                <a:ea typeface="Arial"/>
                <a:cs typeface="Arial"/>
                <a:sym typeface="Arial"/>
              </a:rPr>
              <a:t>Respiration in Humans</a:t>
            </a:r>
            <a:r>
              <a:rPr b="1" i="0" lang="en-US" sz="4400" u="none" cap="none" strike="noStrike">
                <a:solidFill>
                  <a:srgbClr val="FF0000"/>
                </a:solidFill>
                <a:latin typeface="Arial"/>
                <a:ea typeface="Arial"/>
                <a:cs typeface="Arial"/>
                <a:sym typeface="Arial"/>
              </a:rPr>
              <a:t> :-</a:t>
            </a:r>
            <a:endParaRPr b="0" i="0" sz="4400" u="none" cap="none" strike="noStrike">
              <a:solidFill>
                <a:srgbClr val="FF0000"/>
              </a:solidFill>
              <a:latin typeface="Arial"/>
              <a:ea typeface="Arial"/>
              <a:cs typeface="Arial"/>
              <a:sym typeface="Arial"/>
            </a:endParaRPr>
          </a:p>
        </p:txBody>
      </p:sp>
      <p:sp>
        <p:nvSpPr>
          <p:cNvPr id="268" name="Google Shape;268;p30"/>
          <p:cNvSpPr txBox="1"/>
          <p:nvPr>
            <p:ph idx="4294967295" type="subTitle"/>
          </p:nvPr>
        </p:nvSpPr>
        <p:spPr>
          <a:xfrm>
            <a:off x="1862469" y="1736653"/>
            <a:ext cx="13894982" cy="90022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400"/>
              </a:spcBef>
              <a:spcAft>
                <a:spcPts val="0"/>
              </a:spcAft>
              <a:buClr>
                <a:schemeClr val="dk1"/>
              </a:buClr>
              <a:buSzPts val="1200"/>
              <a:buFont typeface="Arial"/>
              <a:buNone/>
            </a:pPr>
            <a:r>
              <a:rPr b="1" i="0" lang="en-US" sz="3200" u="none" cap="none" strike="noStrike">
                <a:solidFill>
                  <a:schemeClr val="dk1"/>
                </a:solidFill>
                <a:latin typeface="Arial"/>
                <a:ea typeface="Arial"/>
                <a:cs typeface="Arial"/>
                <a:sym typeface="Arial"/>
              </a:rPr>
              <a:t>   </a:t>
            </a:r>
            <a:r>
              <a:rPr b="1" i="0" lang="en-US" sz="3200" u="none" cap="none" strike="noStrike">
                <a:solidFill>
                  <a:srgbClr val="0000FF"/>
                </a:solidFill>
                <a:latin typeface="Arial"/>
                <a:ea typeface="Arial"/>
                <a:cs typeface="Arial"/>
                <a:sym typeface="Arial"/>
              </a:rPr>
              <a:t>The main organs of the respiratory system are nostrils, nasal cavity, pharynx, larynx, trachea, bronchi,  bronchioles, lungs and diaphragm.</a:t>
            </a:r>
            <a:r>
              <a:rPr b="1" i="0" lang="en-US" sz="3200" u="none" cap="none" strike="noStrike">
                <a:solidFill>
                  <a:schemeClr val="dk1"/>
                </a:solidFill>
                <a:latin typeface="Arial"/>
                <a:ea typeface="Arial"/>
                <a:cs typeface="Arial"/>
                <a:sym typeface="Arial"/>
              </a:rPr>
              <a:t> </a:t>
            </a:r>
            <a:endParaRPr b="0" i="0" sz="3200" u="none" cap="none" strike="noStrike">
              <a:solidFill>
                <a:schemeClr val="dk1"/>
              </a:solidFill>
              <a:latin typeface="Arial"/>
              <a:ea typeface="Arial"/>
              <a:cs typeface="Arial"/>
              <a:sym typeface="Arial"/>
            </a:endParaRPr>
          </a:p>
        </p:txBody>
      </p:sp>
      <p:pic>
        <p:nvPicPr>
          <p:cNvPr id="269" name="Google Shape;269;p30"/>
          <p:cNvPicPr preferRelativeResize="0"/>
          <p:nvPr/>
        </p:nvPicPr>
        <p:blipFill rotWithShape="1">
          <a:blip r:embed="rId3">
            <a:alphaModFix/>
          </a:blip>
          <a:srcRect b="0" l="0" r="0" t="0"/>
          <a:stretch/>
        </p:blipFill>
        <p:spPr>
          <a:xfrm>
            <a:off x="4311501" y="3088759"/>
            <a:ext cx="8915401" cy="614030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31"/>
          <p:cNvSpPr txBox="1"/>
          <p:nvPr>
            <p:ph idx="12" type="sldNum"/>
          </p:nvPr>
        </p:nvSpPr>
        <p:spPr>
          <a:xfrm>
            <a:off x="15240000" y="963930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275" name="Google Shape;275;p31"/>
          <p:cNvSpPr txBox="1"/>
          <p:nvPr>
            <p:ph idx="4294967295" type="subTitle"/>
          </p:nvPr>
        </p:nvSpPr>
        <p:spPr>
          <a:xfrm>
            <a:off x="1640958" y="450110"/>
            <a:ext cx="14265202" cy="335634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400"/>
              </a:spcBef>
              <a:spcAft>
                <a:spcPts val="0"/>
              </a:spcAft>
              <a:buClr>
                <a:schemeClr val="dk1"/>
              </a:buClr>
              <a:buSzPts val="1200"/>
              <a:buFont typeface="Arial"/>
              <a:buNone/>
            </a:pPr>
            <a:r>
              <a:rPr b="1" i="0" lang="en-US" sz="2800" u="none" cap="none" strike="noStrike">
                <a:solidFill>
                  <a:schemeClr val="dk1"/>
                </a:solidFill>
                <a:latin typeface="Arial"/>
                <a:ea typeface="Arial"/>
                <a:cs typeface="Arial"/>
                <a:sym typeface="Arial"/>
              </a:rPr>
              <a:t>   </a:t>
            </a:r>
            <a:r>
              <a:rPr b="1" i="0" lang="en-US" sz="2800" u="none" cap="none" strike="noStrike">
                <a:solidFill>
                  <a:srgbClr val="0000FF"/>
                </a:solidFill>
                <a:latin typeface="Arial"/>
                <a:ea typeface="Arial"/>
                <a:cs typeface="Arial"/>
                <a:sym typeface="Arial"/>
              </a:rPr>
              <a:t>Air enter through the nostrils. The hairs and mucous traps the dust particles. It then passes through the pharynx, larynx, trachea, bronchi and enters the lungs. The trachea has rings of cartilage which prevents it from collapsing when there is no air in the trachea. The bronchi divides into smaller tubes called bronchioles which ends in tiny air sacs called alveoli. The alveoli is supplied with blood vessels through which exchange of gases takes place. The alveoli helps to increase the surface area for the exchange of gases. </a:t>
            </a:r>
            <a:endParaRPr b="0" i="0" sz="2800" u="none" cap="none" strike="noStrike">
              <a:solidFill>
                <a:schemeClr val="dk1"/>
              </a:solidFill>
              <a:latin typeface="Arial"/>
              <a:ea typeface="Arial"/>
              <a:cs typeface="Arial"/>
              <a:sym typeface="Arial"/>
            </a:endParaRPr>
          </a:p>
        </p:txBody>
      </p:sp>
      <p:pic>
        <p:nvPicPr>
          <p:cNvPr id="276" name="Google Shape;276;p31"/>
          <p:cNvPicPr preferRelativeResize="0"/>
          <p:nvPr/>
        </p:nvPicPr>
        <p:blipFill rotWithShape="1">
          <a:blip r:embed="rId3">
            <a:alphaModFix/>
          </a:blip>
          <a:srcRect b="0" l="0" r="0" t="0"/>
          <a:stretch/>
        </p:blipFill>
        <p:spPr>
          <a:xfrm>
            <a:off x="9399181" y="3657600"/>
            <a:ext cx="6273209" cy="6294473"/>
          </a:xfrm>
          <a:prstGeom prst="rect">
            <a:avLst/>
          </a:prstGeom>
          <a:noFill/>
          <a:ln>
            <a:noFill/>
          </a:ln>
        </p:spPr>
      </p:pic>
      <p:pic>
        <p:nvPicPr>
          <p:cNvPr id="277" name="Google Shape;277;p31"/>
          <p:cNvPicPr preferRelativeResize="0"/>
          <p:nvPr/>
        </p:nvPicPr>
        <p:blipFill rotWithShape="1">
          <a:blip r:embed="rId4">
            <a:alphaModFix/>
          </a:blip>
          <a:srcRect b="0" l="0" r="0" t="0"/>
          <a:stretch/>
        </p:blipFill>
        <p:spPr>
          <a:xfrm>
            <a:off x="1318437" y="3593805"/>
            <a:ext cx="7740503" cy="623067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6ED"/>
        </a:solidFill>
      </p:bgPr>
    </p:bg>
    <p:spTree>
      <p:nvGrpSpPr>
        <p:cNvPr id="99" name="Shape 99"/>
        <p:cNvGrpSpPr/>
        <p:nvPr/>
      </p:nvGrpSpPr>
      <p:grpSpPr>
        <a:xfrm>
          <a:off x="0" y="0"/>
          <a:ext cx="0" cy="0"/>
          <a:chOff x="0" y="0"/>
          <a:chExt cx="0" cy="0"/>
        </a:xfrm>
      </p:grpSpPr>
      <p:sp>
        <p:nvSpPr>
          <p:cNvPr id="100" name="Google Shape;100;p2"/>
          <p:cNvSpPr/>
          <p:nvPr/>
        </p:nvSpPr>
        <p:spPr>
          <a:xfrm>
            <a:off x="7436419" y="9258300"/>
            <a:ext cx="10851581" cy="1035566"/>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2"/>
          <p:cNvSpPr/>
          <p:nvPr/>
        </p:nvSpPr>
        <p:spPr>
          <a:xfrm flipH="1">
            <a:off x="847725" y="2324100"/>
            <a:ext cx="66675" cy="7162800"/>
          </a:xfrm>
          <a:prstGeom prst="rect">
            <a:avLst/>
          </a:prstGeom>
          <a:solidFill>
            <a:srgbClr val="5F83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2"/>
          <p:cNvSpPr txBox="1"/>
          <p:nvPr>
            <p:ph idx="12" type="sldNum"/>
          </p:nvPr>
        </p:nvSpPr>
        <p:spPr>
          <a:xfrm>
            <a:off x="15697200" y="959352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solidFill>
                  <a:schemeClr val="dk1"/>
                </a:solidFill>
                <a:latin typeface="Cambria"/>
                <a:ea typeface="Cambria"/>
                <a:cs typeface="Cambria"/>
                <a:sym typeface="Cambria"/>
              </a:rPr>
              <a:t>‹#›</a:t>
            </a:fld>
            <a:r>
              <a:rPr lang="en-US" sz="1400">
                <a:solidFill>
                  <a:schemeClr val="dk1"/>
                </a:solidFill>
                <a:latin typeface="Cambria"/>
                <a:ea typeface="Cambria"/>
                <a:cs typeface="Cambria"/>
                <a:sym typeface="Cambria"/>
              </a:rPr>
              <a:t>/10</a:t>
            </a:r>
            <a:endParaRPr sz="1400">
              <a:solidFill>
                <a:schemeClr val="dk1"/>
              </a:solidFill>
              <a:latin typeface="Cambria"/>
              <a:ea typeface="Cambria"/>
              <a:cs typeface="Cambria"/>
              <a:sym typeface="Cambria"/>
            </a:endParaRPr>
          </a:p>
        </p:txBody>
      </p:sp>
      <p:sp>
        <p:nvSpPr>
          <p:cNvPr id="103" name="Google Shape;103;p2"/>
          <p:cNvSpPr txBox="1"/>
          <p:nvPr/>
        </p:nvSpPr>
        <p:spPr>
          <a:xfrm>
            <a:off x="2075120" y="607828"/>
            <a:ext cx="12789195" cy="85946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4400"/>
              <a:buFont typeface="Calibri"/>
              <a:buNone/>
            </a:pPr>
            <a:r>
              <a:rPr b="1" i="0" lang="en-US" sz="4400" u="none" cap="none" strike="noStrike">
                <a:solidFill>
                  <a:srgbClr val="FF0000"/>
                </a:solidFill>
                <a:latin typeface="Times New Roman"/>
                <a:ea typeface="Times New Roman"/>
                <a:cs typeface="Times New Roman"/>
                <a:sym typeface="Times New Roman"/>
              </a:rPr>
              <a:t>1) </a:t>
            </a:r>
            <a:r>
              <a:rPr b="1" i="0" lang="en-US" sz="4400" u="sng" cap="none" strike="noStrike">
                <a:solidFill>
                  <a:srgbClr val="FF0000"/>
                </a:solidFill>
                <a:latin typeface="Times New Roman"/>
                <a:ea typeface="Times New Roman"/>
                <a:cs typeface="Times New Roman"/>
                <a:sym typeface="Times New Roman"/>
              </a:rPr>
              <a:t>Criteria to decide whether something is alive</a:t>
            </a:r>
            <a:r>
              <a:rPr b="1" i="0" lang="en-US" sz="4400" u="none" cap="none" strike="noStrike">
                <a:solidFill>
                  <a:srgbClr val="FF0000"/>
                </a:solidFill>
                <a:latin typeface="Times New Roman"/>
                <a:ea typeface="Times New Roman"/>
                <a:cs typeface="Times New Roman"/>
                <a:sym typeface="Times New Roman"/>
              </a:rPr>
              <a:t> </a:t>
            </a:r>
            <a:r>
              <a:rPr b="1" i="0" lang="en-US" sz="2800" u="none" cap="none" strike="noStrike">
                <a:solidFill>
                  <a:srgbClr val="FF0000"/>
                </a:solidFill>
                <a:latin typeface="Times New Roman"/>
                <a:ea typeface="Times New Roman"/>
                <a:cs typeface="Times New Roman"/>
                <a:sym typeface="Times New Roman"/>
              </a:rPr>
              <a:t>:-</a:t>
            </a:r>
            <a:r>
              <a:rPr b="1" i="0" lang="en-US" sz="2800" u="none" cap="none" strike="noStrike">
                <a:solidFill>
                  <a:schemeClr val="dk2"/>
                </a:solidFill>
                <a:latin typeface="Times New Roman"/>
                <a:ea typeface="Times New Roman"/>
                <a:cs typeface="Times New Roman"/>
                <a:sym typeface="Times New Roman"/>
              </a:rPr>
              <a:t> </a:t>
            </a:r>
            <a:endParaRPr b="0" i="0" sz="2800" u="none" cap="none" strike="noStrike">
              <a:solidFill>
                <a:srgbClr val="FF0000"/>
              </a:solidFill>
              <a:latin typeface="Times New Roman"/>
              <a:ea typeface="Times New Roman"/>
              <a:cs typeface="Times New Roman"/>
              <a:sym typeface="Times New Roman"/>
            </a:endParaRPr>
          </a:p>
        </p:txBody>
      </p:sp>
      <p:sp>
        <p:nvSpPr>
          <p:cNvPr id="104" name="Google Shape;104;p2"/>
          <p:cNvSpPr txBox="1"/>
          <p:nvPr/>
        </p:nvSpPr>
        <p:spPr>
          <a:xfrm>
            <a:off x="1853608" y="1637413"/>
            <a:ext cx="14414205" cy="2679405"/>
          </a:xfrm>
          <a:prstGeom prst="rect">
            <a:avLst/>
          </a:prstGeom>
          <a:noFill/>
          <a:ln>
            <a:noFill/>
          </a:ln>
        </p:spPr>
        <p:txBody>
          <a:bodyPr anchorCtr="0" anchor="t" bIns="45700" lIns="91425" spcFirstLastPara="1" rIns="91425" wrap="square" tIns="45700">
            <a:noAutofit/>
          </a:bodyPr>
          <a:lstStyle/>
          <a:p>
            <a:pPr indent="-76200" lvl="0" marL="0" marR="0" rtl="0" algn="l">
              <a:lnSpc>
                <a:spcPct val="100000"/>
              </a:lnSpc>
              <a:spcBef>
                <a:spcPts val="400"/>
              </a:spcBef>
              <a:spcAft>
                <a:spcPts val="0"/>
              </a:spcAft>
              <a:buClr>
                <a:schemeClr val="dk1"/>
              </a:buClr>
              <a:buSzPts val="1200"/>
              <a:buFont typeface="Arial"/>
              <a:buChar char="●"/>
            </a:pPr>
            <a:r>
              <a:rPr b="1" i="0" lang="en-US" sz="3200" u="none" cap="none" strike="noStrike">
                <a:solidFill>
                  <a:schemeClr val="dk1"/>
                </a:solidFill>
                <a:latin typeface="Arial"/>
                <a:ea typeface="Arial"/>
                <a:cs typeface="Arial"/>
                <a:sym typeface="Arial"/>
              </a:rPr>
              <a:t>    </a:t>
            </a:r>
            <a:r>
              <a:rPr b="1" i="0" lang="en-US" sz="3200" u="none" cap="none" strike="noStrike">
                <a:solidFill>
                  <a:srgbClr val="0000FF"/>
                </a:solidFill>
                <a:latin typeface="Arial"/>
                <a:ea typeface="Arial"/>
                <a:cs typeface="Arial"/>
                <a:sym typeface="Arial"/>
              </a:rPr>
              <a:t>The most important criteria to decide whether something is alive is movement. All living things move without the help of any external help. Some movements are easily visible like the movements of body parts. Some movements are not easily visible like molecular movements. The molecular movements in cells and tissues is necessary for all life processes.</a:t>
            </a:r>
            <a:endParaRPr b="0" i="0" sz="3200" u="none" cap="none" strike="noStrike">
              <a:solidFill>
                <a:schemeClr val="dk1"/>
              </a:solidFill>
              <a:latin typeface="Arial"/>
              <a:ea typeface="Arial"/>
              <a:cs typeface="Arial"/>
              <a:sym typeface="Arial"/>
            </a:endParaRPr>
          </a:p>
        </p:txBody>
      </p:sp>
      <p:pic>
        <p:nvPicPr>
          <p:cNvPr id="105" name="Google Shape;105;p2"/>
          <p:cNvPicPr preferRelativeResize="0"/>
          <p:nvPr/>
        </p:nvPicPr>
        <p:blipFill rotWithShape="1">
          <a:blip r:embed="rId3">
            <a:alphaModFix/>
          </a:blip>
          <a:srcRect b="0" l="0" r="0" t="0"/>
          <a:stretch/>
        </p:blipFill>
        <p:spPr>
          <a:xfrm>
            <a:off x="13140069" y="7591645"/>
            <a:ext cx="4063409" cy="2402959"/>
          </a:xfrm>
          <a:prstGeom prst="rect">
            <a:avLst/>
          </a:prstGeom>
          <a:noFill/>
          <a:ln>
            <a:noFill/>
          </a:ln>
        </p:spPr>
      </p:pic>
      <p:pic>
        <p:nvPicPr>
          <p:cNvPr id="106" name="Google Shape;106;p2"/>
          <p:cNvPicPr preferRelativeResize="0"/>
          <p:nvPr/>
        </p:nvPicPr>
        <p:blipFill rotWithShape="1">
          <a:blip r:embed="rId4">
            <a:alphaModFix/>
          </a:blip>
          <a:srcRect b="0" l="0" r="0" t="0"/>
          <a:stretch/>
        </p:blipFill>
        <p:spPr>
          <a:xfrm>
            <a:off x="12969948" y="4867939"/>
            <a:ext cx="4212265" cy="2574852"/>
          </a:xfrm>
          <a:prstGeom prst="rect">
            <a:avLst/>
          </a:prstGeom>
          <a:noFill/>
          <a:ln>
            <a:noFill/>
          </a:ln>
        </p:spPr>
      </p:pic>
      <p:pic>
        <p:nvPicPr>
          <p:cNvPr id="107" name="Google Shape;107;p2"/>
          <p:cNvPicPr preferRelativeResize="0"/>
          <p:nvPr/>
        </p:nvPicPr>
        <p:blipFill rotWithShape="1">
          <a:blip r:embed="rId5">
            <a:alphaModFix/>
          </a:blip>
          <a:srcRect b="0" l="0" r="0" t="0"/>
          <a:stretch/>
        </p:blipFill>
        <p:spPr>
          <a:xfrm>
            <a:off x="7607595" y="4632250"/>
            <a:ext cx="4598582" cy="2768009"/>
          </a:xfrm>
          <a:prstGeom prst="rect">
            <a:avLst/>
          </a:prstGeom>
          <a:noFill/>
          <a:ln>
            <a:noFill/>
          </a:ln>
        </p:spPr>
      </p:pic>
      <p:pic>
        <p:nvPicPr>
          <p:cNvPr id="108" name="Google Shape;108;p2"/>
          <p:cNvPicPr preferRelativeResize="0"/>
          <p:nvPr/>
        </p:nvPicPr>
        <p:blipFill rotWithShape="1">
          <a:blip r:embed="rId6">
            <a:alphaModFix/>
          </a:blip>
          <a:srcRect b="0" l="0" r="0" t="0"/>
          <a:stretch/>
        </p:blipFill>
        <p:spPr>
          <a:xfrm>
            <a:off x="7692655" y="7549116"/>
            <a:ext cx="4449725" cy="2466753"/>
          </a:xfrm>
          <a:prstGeom prst="rect">
            <a:avLst/>
          </a:prstGeom>
          <a:noFill/>
          <a:ln>
            <a:noFill/>
          </a:ln>
        </p:spPr>
      </p:pic>
      <p:pic>
        <p:nvPicPr>
          <p:cNvPr id="109" name="Google Shape;109;p2"/>
          <p:cNvPicPr preferRelativeResize="0"/>
          <p:nvPr/>
        </p:nvPicPr>
        <p:blipFill rotWithShape="1">
          <a:blip r:embed="rId7">
            <a:alphaModFix/>
          </a:blip>
          <a:srcRect b="0" l="0" r="0" t="0"/>
          <a:stretch/>
        </p:blipFill>
        <p:spPr>
          <a:xfrm>
            <a:off x="1997148" y="4781106"/>
            <a:ext cx="4254795" cy="2300177"/>
          </a:xfrm>
          <a:prstGeom prst="rect">
            <a:avLst/>
          </a:prstGeom>
          <a:noFill/>
          <a:ln>
            <a:noFill/>
          </a:ln>
        </p:spPr>
      </p:pic>
      <p:pic>
        <p:nvPicPr>
          <p:cNvPr id="110" name="Google Shape;110;p2"/>
          <p:cNvPicPr preferRelativeResize="0"/>
          <p:nvPr/>
        </p:nvPicPr>
        <p:blipFill rotWithShape="1">
          <a:blip r:embed="rId8">
            <a:alphaModFix/>
          </a:blip>
          <a:srcRect b="0" l="0" r="0" t="0"/>
          <a:stretch/>
        </p:blipFill>
        <p:spPr>
          <a:xfrm>
            <a:off x="2146004" y="7315199"/>
            <a:ext cx="3914553" cy="257308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32"/>
          <p:cNvSpPr txBox="1"/>
          <p:nvPr>
            <p:ph idx="12" type="sldNum"/>
          </p:nvPr>
        </p:nvSpPr>
        <p:spPr>
          <a:xfrm>
            <a:off x="15240000" y="963930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283" name="Google Shape;283;p32"/>
          <p:cNvSpPr txBox="1"/>
          <p:nvPr>
            <p:ph idx="4294967295" type="ctrTitle"/>
          </p:nvPr>
        </p:nvSpPr>
        <p:spPr>
          <a:xfrm>
            <a:off x="1671084" y="373912"/>
            <a:ext cx="13916246" cy="126350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4400"/>
              <a:buFont typeface="Calibri"/>
              <a:buNone/>
            </a:pPr>
            <a:r>
              <a:rPr b="1" i="0" lang="en-US" sz="2800" u="none" cap="none" strike="noStrike">
                <a:solidFill>
                  <a:schemeClr val="dk2"/>
                </a:solidFill>
                <a:latin typeface="Arial"/>
                <a:ea typeface="Arial"/>
                <a:cs typeface="Arial"/>
                <a:sym typeface="Arial"/>
              </a:rPr>
              <a:t>  </a:t>
            </a:r>
            <a:r>
              <a:rPr b="1" i="0" lang="en-US" sz="4000" u="sng" cap="none" strike="noStrike">
                <a:solidFill>
                  <a:srgbClr val="FF0000"/>
                </a:solidFill>
                <a:latin typeface="Arial"/>
                <a:ea typeface="Arial"/>
                <a:cs typeface="Arial"/>
                <a:sym typeface="Arial"/>
              </a:rPr>
              <a:t>Mecahanism of breathing</a:t>
            </a:r>
            <a:r>
              <a:rPr b="1" i="0" lang="en-US" sz="4000" u="none" cap="none" strike="noStrike">
                <a:solidFill>
                  <a:srgbClr val="FF0000"/>
                </a:solidFill>
                <a:latin typeface="Arial"/>
                <a:ea typeface="Arial"/>
                <a:cs typeface="Arial"/>
                <a:sym typeface="Arial"/>
              </a:rPr>
              <a:t> :-</a:t>
            </a:r>
            <a:endParaRPr b="0" i="0" sz="4000" u="none" cap="none" strike="noStrike">
              <a:solidFill>
                <a:schemeClr val="dk2"/>
              </a:solidFill>
              <a:latin typeface="Arial"/>
              <a:ea typeface="Arial"/>
              <a:cs typeface="Arial"/>
              <a:sym typeface="Arial"/>
            </a:endParaRPr>
          </a:p>
        </p:txBody>
      </p:sp>
      <p:sp>
        <p:nvSpPr>
          <p:cNvPr id="284" name="Google Shape;284;p32"/>
          <p:cNvSpPr txBox="1"/>
          <p:nvPr>
            <p:ph idx="4294967295" type="subTitle"/>
          </p:nvPr>
        </p:nvSpPr>
        <p:spPr>
          <a:xfrm>
            <a:off x="1726019" y="1524000"/>
            <a:ext cx="14137758" cy="340950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400"/>
              </a:spcBef>
              <a:spcAft>
                <a:spcPts val="0"/>
              </a:spcAft>
              <a:buClr>
                <a:schemeClr val="dk1"/>
              </a:buClr>
              <a:buSzPts val="1200"/>
              <a:buFont typeface="Arial"/>
              <a:buNone/>
            </a:pPr>
            <a:r>
              <a:rPr b="1" i="0" lang="en-US" sz="3600" u="none" cap="none" strike="noStrike">
                <a:solidFill>
                  <a:schemeClr val="dk1"/>
                </a:solidFill>
                <a:latin typeface="Arial"/>
                <a:ea typeface="Arial"/>
                <a:cs typeface="Arial"/>
                <a:sym typeface="Arial"/>
              </a:rPr>
              <a:t>  </a:t>
            </a:r>
            <a:r>
              <a:rPr b="1" i="0" lang="en-US" sz="3600" u="none" cap="none" strike="noStrike">
                <a:solidFill>
                  <a:srgbClr val="0000FF"/>
                </a:solidFill>
                <a:latin typeface="Arial"/>
                <a:ea typeface="Arial"/>
                <a:cs typeface="Arial"/>
                <a:sym typeface="Arial"/>
              </a:rPr>
              <a:t>When we breathe in air, the muscles of the diaphragm contracts and  moves downward and the chest cavity expands and air enters into the lungs. </a:t>
            </a:r>
            <a:endParaRPr b="0" i="0" sz="3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rPr b="1" i="0" lang="en-US" sz="3600" u="none" cap="none" strike="noStrike">
                <a:solidFill>
                  <a:srgbClr val="0000FF"/>
                </a:solidFill>
                <a:latin typeface="Arial"/>
                <a:ea typeface="Arial"/>
                <a:cs typeface="Arial"/>
                <a:sym typeface="Arial"/>
              </a:rPr>
              <a:t>  When we breathe out air, the muscles of the diaphragm relaxes and moves upward and the chest cavity contracts and air  goes out of the lungs.</a:t>
            </a:r>
            <a:endParaRPr b="0" i="0" sz="3600" u="none" cap="none" strike="noStrike">
              <a:solidFill>
                <a:schemeClr val="dk1"/>
              </a:solidFill>
              <a:latin typeface="Arial"/>
              <a:ea typeface="Arial"/>
              <a:cs typeface="Arial"/>
              <a:sym typeface="Arial"/>
            </a:endParaRPr>
          </a:p>
        </p:txBody>
      </p:sp>
      <p:pic>
        <p:nvPicPr>
          <p:cNvPr id="285" name="Google Shape;285;p32"/>
          <p:cNvPicPr preferRelativeResize="0"/>
          <p:nvPr/>
        </p:nvPicPr>
        <p:blipFill rotWithShape="1">
          <a:blip r:embed="rId3">
            <a:alphaModFix/>
          </a:blip>
          <a:srcRect b="0" l="0" r="0" t="0"/>
          <a:stretch/>
        </p:blipFill>
        <p:spPr>
          <a:xfrm>
            <a:off x="1772093" y="4848447"/>
            <a:ext cx="5075274" cy="5144386"/>
          </a:xfrm>
          <a:prstGeom prst="rect">
            <a:avLst/>
          </a:prstGeom>
          <a:noFill/>
          <a:ln>
            <a:noFill/>
          </a:ln>
        </p:spPr>
      </p:pic>
      <p:pic>
        <p:nvPicPr>
          <p:cNvPr id="286" name="Google Shape;286;p32"/>
          <p:cNvPicPr preferRelativeResize="0"/>
          <p:nvPr/>
        </p:nvPicPr>
        <p:blipFill rotWithShape="1">
          <a:blip r:embed="rId4">
            <a:alphaModFix/>
          </a:blip>
          <a:srcRect b="0" l="0" r="0" t="0"/>
          <a:stretch/>
        </p:blipFill>
        <p:spPr>
          <a:xfrm>
            <a:off x="8208335" y="4486940"/>
            <a:ext cx="7464056" cy="580006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33"/>
          <p:cNvSpPr txBox="1"/>
          <p:nvPr>
            <p:ph idx="12" type="sldNum"/>
          </p:nvPr>
        </p:nvSpPr>
        <p:spPr>
          <a:xfrm>
            <a:off x="15240000" y="963930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292" name="Google Shape;292;p33"/>
          <p:cNvSpPr txBox="1"/>
          <p:nvPr>
            <p:ph idx="4294967295" type="ctrTitle"/>
          </p:nvPr>
        </p:nvSpPr>
        <p:spPr>
          <a:xfrm>
            <a:off x="1692348" y="318977"/>
            <a:ext cx="14001307" cy="72301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4400"/>
              <a:buFont typeface="Calibri"/>
              <a:buNone/>
            </a:pPr>
            <a:r>
              <a:rPr b="1" i="0" lang="en-US" sz="4400" u="none" cap="none" strike="noStrike">
                <a:solidFill>
                  <a:srgbClr val="FF0000"/>
                </a:solidFill>
                <a:latin typeface="Times New Roman"/>
                <a:ea typeface="Times New Roman"/>
                <a:cs typeface="Times New Roman"/>
                <a:sym typeface="Times New Roman"/>
              </a:rPr>
              <a:t>8) </a:t>
            </a:r>
            <a:r>
              <a:rPr b="1" i="0" lang="en-US" sz="4400" u="sng" cap="none" strike="noStrike">
                <a:solidFill>
                  <a:srgbClr val="FF0000"/>
                </a:solidFill>
                <a:latin typeface="Times New Roman"/>
                <a:ea typeface="Times New Roman"/>
                <a:cs typeface="Times New Roman"/>
                <a:sym typeface="Times New Roman"/>
              </a:rPr>
              <a:t>Transportation</a:t>
            </a:r>
            <a:r>
              <a:rPr b="1" i="0" lang="en-US" sz="4400" u="none" cap="none" strike="noStrike">
                <a:solidFill>
                  <a:srgbClr val="FF0000"/>
                </a:solidFill>
                <a:latin typeface="Times New Roman"/>
                <a:ea typeface="Times New Roman"/>
                <a:cs typeface="Times New Roman"/>
                <a:sym typeface="Times New Roman"/>
              </a:rPr>
              <a:t> :-</a:t>
            </a:r>
            <a:endParaRPr b="0" i="0" sz="4400" u="none" cap="none" strike="noStrike">
              <a:solidFill>
                <a:srgbClr val="FF0000"/>
              </a:solidFill>
              <a:latin typeface="Times New Roman"/>
              <a:ea typeface="Times New Roman"/>
              <a:cs typeface="Times New Roman"/>
              <a:sym typeface="Times New Roman"/>
            </a:endParaRPr>
          </a:p>
        </p:txBody>
      </p:sp>
      <p:sp>
        <p:nvSpPr>
          <p:cNvPr id="293" name="Google Shape;293;p33"/>
          <p:cNvSpPr txBox="1"/>
          <p:nvPr>
            <p:ph idx="4294967295" type="subTitle"/>
          </p:nvPr>
        </p:nvSpPr>
        <p:spPr>
          <a:xfrm>
            <a:off x="1768548" y="1187301"/>
            <a:ext cx="13925107" cy="8679713"/>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560"/>
              </a:spcBef>
              <a:spcAft>
                <a:spcPts val="0"/>
              </a:spcAft>
              <a:buClr>
                <a:srgbClr val="FF0000"/>
              </a:buClr>
              <a:buSzPts val="1700"/>
              <a:buFont typeface="Arial"/>
              <a:buNone/>
            </a:pPr>
            <a:r>
              <a:rPr b="1" i="0" lang="en-US" sz="3300" u="none" cap="none" strike="noStrike">
                <a:solidFill>
                  <a:srgbClr val="FF0000"/>
                </a:solidFill>
                <a:latin typeface="Arial"/>
                <a:ea typeface="Arial"/>
                <a:cs typeface="Arial"/>
                <a:sym typeface="Arial"/>
              </a:rPr>
              <a:t>a) </a:t>
            </a:r>
            <a:r>
              <a:rPr b="1" i="0" lang="en-US" sz="3300" u="sng" cap="none" strike="noStrike">
                <a:solidFill>
                  <a:srgbClr val="FF0000"/>
                </a:solidFill>
                <a:latin typeface="Arial"/>
                <a:ea typeface="Arial"/>
                <a:cs typeface="Arial"/>
                <a:sym typeface="Arial"/>
              </a:rPr>
              <a:t>Transportation in Human beings</a:t>
            </a:r>
            <a:r>
              <a:rPr b="1" i="0" lang="en-US" sz="3300" u="none" cap="none" strike="noStrike">
                <a:solidFill>
                  <a:srgbClr val="FF0000"/>
                </a:solidFill>
                <a:latin typeface="Arial"/>
                <a:ea typeface="Arial"/>
                <a:cs typeface="Arial"/>
                <a:sym typeface="Arial"/>
              </a:rPr>
              <a:t> :-</a:t>
            </a:r>
            <a:endParaRPr b="0" i="0" sz="3300" u="none" cap="none" strike="noStrike">
              <a:solidFill>
                <a:srgbClr val="FF0000"/>
              </a:solidFill>
              <a:latin typeface="Arial"/>
              <a:ea typeface="Arial"/>
              <a:cs typeface="Arial"/>
              <a:sym typeface="Arial"/>
            </a:endParaRPr>
          </a:p>
          <a:p>
            <a:pPr indent="0" lvl="0" marL="0" marR="0" rtl="0" algn="l">
              <a:lnSpc>
                <a:spcPct val="80000"/>
              </a:lnSpc>
              <a:spcBef>
                <a:spcPts val="0"/>
              </a:spcBef>
              <a:spcAft>
                <a:spcPts val="0"/>
              </a:spcAft>
              <a:buClr>
                <a:srgbClr val="FF0000"/>
              </a:buClr>
              <a:buSzPts val="1200"/>
              <a:buFont typeface="Arial"/>
              <a:buNone/>
            </a:pPr>
            <a:r>
              <a:rPr b="1" i="0" lang="en-US" sz="3300" u="none" cap="none" strike="noStrike">
                <a:solidFill>
                  <a:schemeClr val="dk1"/>
                </a:solidFill>
                <a:latin typeface="Arial"/>
                <a:ea typeface="Arial"/>
                <a:cs typeface="Arial"/>
                <a:sym typeface="Arial"/>
              </a:rPr>
              <a:t>      </a:t>
            </a:r>
            <a:r>
              <a:rPr b="1" i="0" lang="en-US" sz="3300" u="none" cap="none" strike="noStrike">
                <a:solidFill>
                  <a:srgbClr val="0000FF"/>
                </a:solidFill>
                <a:latin typeface="Arial"/>
                <a:ea typeface="Arial"/>
                <a:cs typeface="Arial"/>
                <a:sym typeface="Arial"/>
              </a:rPr>
              <a:t>The main transport system in human beings is the circulatory </a:t>
            </a:r>
            <a:endParaRPr b="0" i="0" sz="3300" u="none" cap="none" strike="noStrike">
              <a:solidFill>
                <a:srgbClr val="FF0000"/>
              </a:solidFill>
              <a:latin typeface="Arial"/>
              <a:ea typeface="Arial"/>
              <a:cs typeface="Arial"/>
              <a:sym typeface="Arial"/>
            </a:endParaRPr>
          </a:p>
          <a:p>
            <a:pPr indent="0" lvl="0" marL="0" marR="0" rtl="0" algn="l">
              <a:lnSpc>
                <a:spcPct val="80000"/>
              </a:lnSpc>
              <a:spcBef>
                <a:spcPts val="0"/>
              </a:spcBef>
              <a:spcAft>
                <a:spcPts val="0"/>
              </a:spcAft>
              <a:buClr>
                <a:srgbClr val="FF0000"/>
              </a:buClr>
              <a:buSzPts val="1200"/>
              <a:buFont typeface="Arial"/>
              <a:buNone/>
            </a:pPr>
            <a:r>
              <a:rPr b="1" i="0" lang="en-US" sz="3300" u="none" cap="none" strike="noStrike">
                <a:solidFill>
                  <a:srgbClr val="0000FF"/>
                </a:solidFill>
                <a:latin typeface="Arial"/>
                <a:ea typeface="Arial"/>
                <a:cs typeface="Arial"/>
                <a:sym typeface="Arial"/>
              </a:rPr>
              <a:t>system. It consists of blood, arteries, veins capillaries and heart. </a:t>
            </a:r>
            <a:endParaRPr b="0" i="0" sz="3300" u="none" cap="none" strike="noStrike">
              <a:solidFill>
                <a:srgbClr val="FF0000"/>
              </a:solidFill>
              <a:latin typeface="Arial"/>
              <a:ea typeface="Arial"/>
              <a:cs typeface="Arial"/>
              <a:sym typeface="Arial"/>
            </a:endParaRPr>
          </a:p>
          <a:p>
            <a:pPr indent="0" lvl="0" marL="0" marR="0" rtl="0" algn="l">
              <a:lnSpc>
                <a:spcPct val="80000"/>
              </a:lnSpc>
              <a:spcBef>
                <a:spcPts val="0"/>
              </a:spcBef>
              <a:spcAft>
                <a:spcPts val="0"/>
              </a:spcAft>
              <a:buClr>
                <a:srgbClr val="FF0000"/>
              </a:buClr>
              <a:buSzPts val="1200"/>
              <a:buFont typeface="Arial"/>
              <a:buNone/>
            </a:pPr>
            <a:r>
              <a:rPr b="1" i="0" lang="en-US" sz="3300" u="none" cap="none" strike="noStrike">
                <a:solidFill>
                  <a:srgbClr val="0000FF"/>
                </a:solidFill>
                <a:latin typeface="Arial"/>
                <a:ea typeface="Arial"/>
                <a:cs typeface="Arial"/>
                <a:sym typeface="Arial"/>
              </a:rPr>
              <a:t>  </a:t>
            </a:r>
            <a:r>
              <a:rPr b="1" i="0" lang="en-US" sz="3300" u="none" cap="none" strike="noStrike">
                <a:solidFill>
                  <a:srgbClr val="FF0000"/>
                </a:solidFill>
                <a:latin typeface="Arial"/>
                <a:ea typeface="Arial"/>
                <a:cs typeface="Arial"/>
                <a:sym typeface="Arial"/>
              </a:rPr>
              <a:t>i) </a:t>
            </a:r>
            <a:r>
              <a:rPr b="1" i="0" lang="en-US" sz="3300" u="sng" cap="none" strike="noStrike">
                <a:solidFill>
                  <a:srgbClr val="FF0000"/>
                </a:solidFill>
                <a:latin typeface="Arial"/>
                <a:ea typeface="Arial"/>
                <a:cs typeface="Arial"/>
                <a:sym typeface="Arial"/>
              </a:rPr>
              <a:t>Blood</a:t>
            </a:r>
            <a:r>
              <a:rPr b="1" i="0" lang="en-US" sz="3300" u="none" cap="none" strike="noStrike">
                <a:solidFill>
                  <a:srgbClr val="FF0000"/>
                </a:solidFill>
                <a:latin typeface="Arial"/>
                <a:ea typeface="Arial"/>
                <a:cs typeface="Arial"/>
                <a:sym typeface="Arial"/>
              </a:rPr>
              <a:t> :-</a:t>
            </a:r>
            <a:r>
              <a:rPr b="1" i="0" lang="en-US" sz="3300" u="none" cap="none" strike="noStrike">
                <a:solidFill>
                  <a:srgbClr val="0000FF"/>
                </a:solidFill>
                <a:latin typeface="Arial"/>
                <a:ea typeface="Arial"/>
                <a:cs typeface="Arial"/>
                <a:sym typeface="Arial"/>
              </a:rPr>
              <a:t> transports food, oxygen and waste products. It consists of plasma, red blood cells (RBC), white blood cells (WBC) and platelets. </a:t>
            </a:r>
            <a:endParaRPr b="0" i="0" sz="3300" u="none" cap="none" strike="noStrike">
              <a:solidFill>
                <a:srgbClr val="FF0000"/>
              </a:solidFill>
              <a:latin typeface="Arial"/>
              <a:ea typeface="Arial"/>
              <a:cs typeface="Arial"/>
              <a:sym typeface="Arial"/>
            </a:endParaRPr>
          </a:p>
          <a:p>
            <a:pPr indent="0" lvl="0" marL="0" marR="0" rtl="0" algn="l">
              <a:lnSpc>
                <a:spcPct val="80000"/>
              </a:lnSpc>
              <a:spcBef>
                <a:spcPts val="0"/>
              </a:spcBef>
              <a:spcAft>
                <a:spcPts val="0"/>
              </a:spcAft>
              <a:buClr>
                <a:srgbClr val="FF0000"/>
              </a:buClr>
              <a:buSzPts val="1200"/>
              <a:buFont typeface="Arial"/>
              <a:buNone/>
            </a:pPr>
            <a:r>
              <a:rPr b="1" i="0" lang="en-US" sz="3300" u="none" cap="none" strike="noStrike">
                <a:solidFill>
                  <a:srgbClr val="0000FF"/>
                </a:solidFill>
                <a:latin typeface="Arial"/>
                <a:ea typeface="Arial"/>
                <a:cs typeface="Arial"/>
                <a:sym typeface="Arial"/>
              </a:rPr>
              <a:t>	Plasma transports food, water, carbondioxide, nitrogenous waste etc. </a:t>
            </a:r>
            <a:endParaRPr b="0" i="0" sz="3300" u="none" cap="none" strike="noStrike">
              <a:solidFill>
                <a:srgbClr val="FF0000"/>
              </a:solidFill>
              <a:latin typeface="Arial"/>
              <a:ea typeface="Arial"/>
              <a:cs typeface="Arial"/>
              <a:sym typeface="Arial"/>
            </a:endParaRPr>
          </a:p>
          <a:p>
            <a:pPr indent="0" lvl="0" marL="0" marR="0" rtl="0" algn="l">
              <a:lnSpc>
                <a:spcPct val="80000"/>
              </a:lnSpc>
              <a:spcBef>
                <a:spcPts val="0"/>
              </a:spcBef>
              <a:spcAft>
                <a:spcPts val="0"/>
              </a:spcAft>
              <a:buClr>
                <a:srgbClr val="FF0000"/>
              </a:buClr>
              <a:buSzPts val="1200"/>
              <a:buFont typeface="Arial"/>
              <a:buNone/>
            </a:pPr>
            <a:r>
              <a:rPr b="1" i="0" lang="en-US" sz="3300" u="none" cap="none" strike="noStrike">
                <a:solidFill>
                  <a:srgbClr val="0000FF"/>
                </a:solidFill>
                <a:latin typeface="Arial"/>
                <a:ea typeface="Arial"/>
                <a:cs typeface="Arial"/>
                <a:sym typeface="Arial"/>
              </a:rPr>
              <a:t>	Red blood cells transports oxygen. White blood cells kills harmful microbes and protects the body. Platelets help in clotting of blood and prevents loss of blood during injury.</a:t>
            </a:r>
            <a:endParaRPr b="0" i="0" sz="3300" u="none" cap="none" strike="noStrike">
              <a:solidFill>
                <a:srgbClr val="FF0000"/>
              </a:solidFill>
              <a:latin typeface="Arial"/>
              <a:ea typeface="Arial"/>
              <a:cs typeface="Arial"/>
              <a:sym typeface="Arial"/>
            </a:endParaRPr>
          </a:p>
          <a:p>
            <a:pPr indent="0" lvl="0" marL="0" marR="0" rtl="0" algn="l">
              <a:lnSpc>
                <a:spcPct val="80000"/>
              </a:lnSpc>
              <a:spcBef>
                <a:spcPts val="0"/>
              </a:spcBef>
              <a:spcAft>
                <a:spcPts val="0"/>
              </a:spcAft>
              <a:buClr>
                <a:srgbClr val="FF0000"/>
              </a:buClr>
              <a:buSzPts val="1200"/>
              <a:buFont typeface="Arial"/>
              <a:buNone/>
            </a:pPr>
            <a:r>
              <a:rPr b="1" i="0" lang="en-US" sz="3300" u="none" cap="none" strike="noStrike">
                <a:solidFill>
                  <a:srgbClr val="0000FF"/>
                </a:solidFill>
                <a:latin typeface="Arial"/>
                <a:ea typeface="Arial"/>
                <a:cs typeface="Arial"/>
                <a:sym typeface="Arial"/>
              </a:rPr>
              <a:t> </a:t>
            </a:r>
            <a:r>
              <a:rPr b="1" i="0" lang="en-US" sz="3300" u="none" cap="none" strike="noStrike">
                <a:solidFill>
                  <a:srgbClr val="FF0000"/>
                </a:solidFill>
                <a:latin typeface="Arial"/>
                <a:ea typeface="Arial"/>
                <a:cs typeface="Arial"/>
                <a:sym typeface="Arial"/>
              </a:rPr>
              <a:t>ii) </a:t>
            </a:r>
            <a:r>
              <a:rPr b="1" i="0" lang="en-US" sz="3300" u="sng" cap="none" strike="noStrike">
                <a:solidFill>
                  <a:srgbClr val="FF0000"/>
                </a:solidFill>
                <a:latin typeface="Arial"/>
                <a:ea typeface="Arial"/>
                <a:cs typeface="Arial"/>
                <a:sym typeface="Arial"/>
              </a:rPr>
              <a:t>Arteries</a:t>
            </a:r>
            <a:r>
              <a:rPr b="1" i="0" lang="en-US" sz="3300" u="none" cap="none" strike="noStrike">
                <a:solidFill>
                  <a:srgbClr val="FF0000"/>
                </a:solidFill>
                <a:latin typeface="Arial"/>
                <a:ea typeface="Arial"/>
                <a:cs typeface="Arial"/>
                <a:sym typeface="Arial"/>
              </a:rPr>
              <a:t> :-</a:t>
            </a:r>
            <a:r>
              <a:rPr b="1" i="0" lang="en-US" sz="3300" u="none" cap="none" strike="noStrike">
                <a:solidFill>
                  <a:srgbClr val="0000FF"/>
                </a:solidFill>
                <a:latin typeface="Arial"/>
                <a:ea typeface="Arial"/>
                <a:cs typeface="Arial"/>
                <a:sym typeface="Arial"/>
              </a:rPr>
              <a:t> carry pure blood from the heart to all parts of the body. </a:t>
            </a:r>
            <a:endParaRPr b="0" i="0" sz="3300" u="none" cap="none" strike="noStrike">
              <a:solidFill>
                <a:srgbClr val="FF0000"/>
              </a:solidFill>
              <a:latin typeface="Arial"/>
              <a:ea typeface="Arial"/>
              <a:cs typeface="Arial"/>
              <a:sym typeface="Arial"/>
            </a:endParaRPr>
          </a:p>
          <a:p>
            <a:pPr indent="0" lvl="0" marL="0" marR="0" rtl="0" algn="l">
              <a:lnSpc>
                <a:spcPct val="80000"/>
              </a:lnSpc>
              <a:spcBef>
                <a:spcPts val="0"/>
              </a:spcBef>
              <a:spcAft>
                <a:spcPts val="0"/>
              </a:spcAft>
              <a:buClr>
                <a:srgbClr val="FF0000"/>
              </a:buClr>
              <a:buSzPts val="1200"/>
              <a:buFont typeface="Arial"/>
              <a:buNone/>
            </a:pPr>
            <a:r>
              <a:rPr b="1" i="0" lang="en-US" sz="3300" u="none" cap="none" strike="noStrike">
                <a:solidFill>
                  <a:srgbClr val="0000FF"/>
                </a:solidFill>
                <a:latin typeface="Arial"/>
                <a:ea typeface="Arial"/>
                <a:cs typeface="Arial"/>
                <a:sym typeface="Arial"/>
              </a:rPr>
              <a:t>			They are thick walled and do not have valves.</a:t>
            </a:r>
            <a:endParaRPr b="0" i="0" sz="3300" u="none" cap="none" strike="noStrike">
              <a:solidFill>
                <a:srgbClr val="FF0000"/>
              </a:solidFill>
              <a:latin typeface="Arial"/>
              <a:ea typeface="Arial"/>
              <a:cs typeface="Arial"/>
              <a:sym typeface="Arial"/>
            </a:endParaRPr>
          </a:p>
          <a:p>
            <a:pPr indent="0" lvl="0" marL="0" marR="0" rtl="0" algn="l">
              <a:lnSpc>
                <a:spcPct val="80000"/>
              </a:lnSpc>
              <a:spcBef>
                <a:spcPts val="0"/>
              </a:spcBef>
              <a:spcAft>
                <a:spcPts val="0"/>
              </a:spcAft>
              <a:buClr>
                <a:srgbClr val="FF0000"/>
              </a:buClr>
              <a:buSzPts val="1200"/>
              <a:buFont typeface="Arial"/>
              <a:buNone/>
            </a:pPr>
            <a:r>
              <a:rPr b="1" i="0" lang="en-US" sz="3300" u="none" cap="none" strike="noStrike">
                <a:solidFill>
                  <a:srgbClr val="FF0000"/>
                </a:solidFill>
                <a:latin typeface="Arial"/>
                <a:ea typeface="Arial"/>
                <a:cs typeface="Arial"/>
                <a:sym typeface="Arial"/>
              </a:rPr>
              <a:t> iii) </a:t>
            </a:r>
            <a:r>
              <a:rPr b="1" i="0" lang="en-US" sz="3300" u="sng" cap="none" strike="noStrike">
                <a:solidFill>
                  <a:srgbClr val="FF0000"/>
                </a:solidFill>
                <a:latin typeface="Arial"/>
                <a:ea typeface="Arial"/>
                <a:cs typeface="Arial"/>
                <a:sym typeface="Arial"/>
              </a:rPr>
              <a:t>Veins</a:t>
            </a:r>
            <a:r>
              <a:rPr b="1" i="0" lang="en-US" sz="3300" u="none" cap="none" strike="noStrike">
                <a:solidFill>
                  <a:srgbClr val="FF0000"/>
                </a:solidFill>
                <a:latin typeface="Arial"/>
                <a:ea typeface="Arial"/>
                <a:cs typeface="Arial"/>
                <a:sym typeface="Arial"/>
              </a:rPr>
              <a:t> :-</a:t>
            </a:r>
            <a:r>
              <a:rPr b="1" i="0" lang="en-US" sz="3300" u="none" cap="none" strike="noStrike">
                <a:solidFill>
                  <a:srgbClr val="0000FF"/>
                </a:solidFill>
                <a:latin typeface="Arial"/>
                <a:ea typeface="Arial"/>
                <a:cs typeface="Arial"/>
                <a:sym typeface="Arial"/>
              </a:rPr>
              <a:t> carry impure blood from all parts of the body to the 					heart. They are thin walled and have valves.</a:t>
            </a:r>
            <a:endParaRPr b="0" i="0" sz="3300" u="none" cap="none" strike="noStrike">
              <a:solidFill>
                <a:srgbClr val="FF0000"/>
              </a:solidFill>
              <a:latin typeface="Arial"/>
              <a:ea typeface="Arial"/>
              <a:cs typeface="Arial"/>
              <a:sym typeface="Arial"/>
            </a:endParaRPr>
          </a:p>
          <a:p>
            <a:pPr indent="0" lvl="0" marL="0" marR="0" rtl="0" algn="l">
              <a:lnSpc>
                <a:spcPct val="80000"/>
              </a:lnSpc>
              <a:spcBef>
                <a:spcPts val="0"/>
              </a:spcBef>
              <a:spcAft>
                <a:spcPts val="0"/>
              </a:spcAft>
              <a:buClr>
                <a:srgbClr val="FF0000"/>
              </a:buClr>
              <a:buSzPts val="1200"/>
              <a:buFont typeface="Arial"/>
              <a:buNone/>
            </a:pPr>
            <a:r>
              <a:rPr b="1" i="0" lang="en-US" sz="3300" u="none" cap="none" strike="noStrike">
                <a:solidFill>
                  <a:srgbClr val="FF0000"/>
                </a:solidFill>
                <a:latin typeface="Arial"/>
                <a:ea typeface="Arial"/>
                <a:cs typeface="Arial"/>
                <a:sym typeface="Arial"/>
              </a:rPr>
              <a:t>iv) </a:t>
            </a:r>
            <a:r>
              <a:rPr b="1" i="0" lang="en-US" sz="3300" u="sng" cap="none" strike="noStrike">
                <a:solidFill>
                  <a:srgbClr val="FF0000"/>
                </a:solidFill>
                <a:latin typeface="Arial"/>
                <a:ea typeface="Arial"/>
                <a:cs typeface="Arial"/>
                <a:sym typeface="Arial"/>
              </a:rPr>
              <a:t>Capillaries</a:t>
            </a:r>
            <a:r>
              <a:rPr b="1" i="0" lang="en-US" sz="3300" u="none" cap="none" strike="noStrike">
                <a:solidFill>
                  <a:srgbClr val="FF0000"/>
                </a:solidFill>
                <a:latin typeface="Arial"/>
                <a:ea typeface="Arial"/>
                <a:cs typeface="Arial"/>
                <a:sym typeface="Arial"/>
              </a:rPr>
              <a:t> :-</a:t>
            </a:r>
            <a:r>
              <a:rPr b="1" i="0" lang="en-US" sz="3300" u="none" cap="none" strike="noStrike">
                <a:solidFill>
                  <a:srgbClr val="0000FF"/>
                </a:solidFill>
                <a:latin typeface="Arial"/>
                <a:ea typeface="Arial"/>
                <a:cs typeface="Arial"/>
                <a:sym typeface="Arial"/>
              </a:rPr>
              <a:t> are very narrow blood vessels which connects </a:t>
            </a:r>
            <a:endParaRPr b="0" i="0" sz="3300" u="none" cap="none" strike="noStrike">
              <a:solidFill>
                <a:srgbClr val="FF0000"/>
              </a:solidFill>
              <a:latin typeface="Arial"/>
              <a:ea typeface="Arial"/>
              <a:cs typeface="Arial"/>
              <a:sym typeface="Arial"/>
            </a:endParaRPr>
          </a:p>
          <a:p>
            <a:pPr indent="0" lvl="0" marL="0" marR="0" rtl="0" algn="l">
              <a:lnSpc>
                <a:spcPct val="80000"/>
              </a:lnSpc>
              <a:spcBef>
                <a:spcPts val="0"/>
              </a:spcBef>
              <a:spcAft>
                <a:spcPts val="0"/>
              </a:spcAft>
              <a:buClr>
                <a:srgbClr val="FF0000"/>
              </a:buClr>
              <a:buSzPts val="1200"/>
              <a:buFont typeface="Arial"/>
              <a:buNone/>
            </a:pPr>
            <a:r>
              <a:rPr b="1" i="0" lang="en-US" sz="3300" u="none" cap="none" strike="noStrike">
                <a:solidFill>
                  <a:srgbClr val="0000FF"/>
                </a:solidFill>
                <a:latin typeface="Arial"/>
                <a:ea typeface="Arial"/>
                <a:cs typeface="Arial"/>
                <a:sym typeface="Arial"/>
              </a:rPr>
              <a:t>arteries and veins together. The exchange of food, water, oxygen, </a:t>
            </a:r>
            <a:endParaRPr b="0" i="0" sz="3300" u="none" cap="none" strike="noStrike">
              <a:solidFill>
                <a:srgbClr val="FF0000"/>
              </a:solidFill>
              <a:latin typeface="Arial"/>
              <a:ea typeface="Arial"/>
              <a:cs typeface="Arial"/>
              <a:sym typeface="Arial"/>
            </a:endParaRPr>
          </a:p>
          <a:p>
            <a:pPr indent="0" lvl="0" marL="0" marR="0" rtl="0" algn="l">
              <a:lnSpc>
                <a:spcPct val="80000"/>
              </a:lnSpc>
              <a:spcBef>
                <a:spcPts val="0"/>
              </a:spcBef>
              <a:spcAft>
                <a:spcPts val="0"/>
              </a:spcAft>
              <a:buClr>
                <a:srgbClr val="FF0000"/>
              </a:buClr>
              <a:buSzPts val="1200"/>
              <a:buFont typeface="Arial"/>
              <a:buNone/>
            </a:pPr>
            <a:r>
              <a:rPr b="1" i="0" lang="en-US" sz="3300" u="none" cap="none" strike="noStrike">
                <a:solidFill>
                  <a:srgbClr val="0000FF"/>
                </a:solidFill>
                <a:latin typeface="Arial"/>
                <a:ea typeface="Arial"/>
                <a:cs typeface="Arial"/>
                <a:sym typeface="Arial"/>
              </a:rPr>
              <a:t>carbon dioxide etc. between the blood and cells take place through </a:t>
            </a:r>
            <a:endParaRPr b="0" i="0" sz="3300" u="none" cap="none" strike="noStrike">
              <a:solidFill>
                <a:srgbClr val="FF0000"/>
              </a:solidFill>
              <a:latin typeface="Arial"/>
              <a:ea typeface="Arial"/>
              <a:cs typeface="Arial"/>
              <a:sym typeface="Arial"/>
            </a:endParaRPr>
          </a:p>
          <a:p>
            <a:pPr indent="0" lvl="0" marL="0" marR="0" rtl="0" algn="l">
              <a:lnSpc>
                <a:spcPct val="80000"/>
              </a:lnSpc>
              <a:spcBef>
                <a:spcPts val="0"/>
              </a:spcBef>
              <a:spcAft>
                <a:spcPts val="0"/>
              </a:spcAft>
              <a:buClr>
                <a:srgbClr val="FF0000"/>
              </a:buClr>
              <a:buSzPts val="1200"/>
              <a:buFont typeface="Arial"/>
              <a:buNone/>
            </a:pPr>
            <a:r>
              <a:rPr b="1" i="0" lang="en-US" sz="3300" u="none" cap="none" strike="noStrike">
                <a:solidFill>
                  <a:srgbClr val="0000FF"/>
                </a:solidFill>
                <a:latin typeface="Arial"/>
                <a:ea typeface="Arial"/>
                <a:cs typeface="Arial"/>
                <a:sym typeface="Arial"/>
              </a:rPr>
              <a:t>the capillaries.</a:t>
            </a:r>
            <a:endParaRPr b="0" i="0" sz="3300" u="none" cap="none" strike="noStrike">
              <a:solidFill>
                <a:srgbClr val="FF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34"/>
          <p:cNvSpPr txBox="1"/>
          <p:nvPr>
            <p:ph idx="12" type="sldNum"/>
          </p:nvPr>
        </p:nvSpPr>
        <p:spPr>
          <a:xfrm>
            <a:off x="15240000" y="963930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299" name="Google Shape;299;p34"/>
          <p:cNvSpPr txBox="1"/>
          <p:nvPr>
            <p:ph idx="4294967295" type="subTitle"/>
          </p:nvPr>
        </p:nvSpPr>
        <p:spPr>
          <a:xfrm>
            <a:off x="1896140" y="343786"/>
            <a:ext cx="13840046" cy="3505200"/>
          </a:xfrm>
          <a:prstGeom prst="rect">
            <a:avLst/>
          </a:prstGeom>
          <a:noFill/>
          <a:ln>
            <a:noFill/>
          </a:ln>
        </p:spPr>
        <p:txBody>
          <a:bodyPr anchorCtr="0" anchor="t" bIns="45700" lIns="91425" spcFirstLastPara="1" rIns="91425" wrap="square" tIns="45700">
            <a:noAutofit/>
          </a:bodyPr>
          <a:lstStyle/>
          <a:p>
            <a:pPr indent="-76200" lvl="0" marL="0" marR="0" rtl="0" algn="l">
              <a:lnSpc>
                <a:spcPct val="100000"/>
              </a:lnSpc>
              <a:spcBef>
                <a:spcPts val="400"/>
              </a:spcBef>
              <a:spcAft>
                <a:spcPts val="0"/>
              </a:spcAft>
              <a:buClr>
                <a:srgbClr val="FF0000"/>
              </a:buClr>
              <a:buSzPts val="1200"/>
              <a:buFont typeface="Arial"/>
              <a:buChar char="●"/>
            </a:pPr>
            <a:r>
              <a:rPr b="1" i="0" lang="en-US" sz="3200" u="none" cap="none" strike="noStrike">
                <a:solidFill>
                  <a:srgbClr val="FF0000"/>
                </a:solidFill>
                <a:latin typeface="Arial"/>
                <a:ea typeface="Arial"/>
                <a:cs typeface="Arial"/>
                <a:sym typeface="Arial"/>
              </a:rPr>
              <a:t>v) </a:t>
            </a:r>
            <a:r>
              <a:rPr b="1" i="0" lang="en-US" sz="3200" u="sng" cap="none" strike="noStrike">
                <a:solidFill>
                  <a:srgbClr val="FF0000"/>
                </a:solidFill>
                <a:latin typeface="Arial"/>
                <a:ea typeface="Arial"/>
                <a:cs typeface="Arial"/>
                <a:sym typeface="Arial"/>
              </a:rPr>
              <a:t>Heart</a:t>
            </a:r>
            <a:r>
              <a:rPr b="1" i="0" lang="en-US" sz="3200" u="none" cap="none" strike="noStrike">
                <a:solidFill>
                  <a:srgbClr val="FF0000"/>
                </a:solidFill>
                <a:latin typeface="Arial"/>
                <a:ea typeface="Arial"/>
                <a:cs typeface="Arial"/>
                <a:sym typeface="Arial"/>
              </a:rPr>
              <a:t> :-</a:t>
            </a:r>
            <a:r>
              <a:rPr b="1" i="0" lang="en-US" sz="3200" u="none" cap="none" strike="noStrike">
                <a:solidFill>
                  <a:schemeClr val="dk1"/>
                </a:solidFill>
                <a:latin typeface="Arial"/>
                <a:ea typeface="Arial"/>
                <a:cs typeface="Arial"/>
                <a:sym typeface="Arial"/>
              </a:rPr>
              <a:t> </a:t>
            </a:r>
            <a:r>
              <a:rPr b="1" i="0" lang="en-US" sz="3200" u="none" cap="none" strike="noStrike">
                <a:solidFill>
                  <a:srgbClr val="0000FF"/>
                </a:solidFill>
                <a:latin typeface="Arial"/>
                <a:ea typeface="Arial"/>
                <a:cs typeface="Arial"/>
                <a:sym typeface="Arial"/>
              </a:rPr>
              <a:t>is a muscular organ which pumps blood to all parts of the body. It has four chambers. The upper chambers are called atria and the lower chambers are called ventricles. Since the ventricles pump blood to the different organs its walls are thicker than the atria. The right and left chambers are separated by a septum. It prevents the mixing of oxygenated and deoxygenated blood The atria and ventricles have valves between them to prevent blood flowing backward.</a:t>
            </a:r>
            <a:endParaRPr b="0" i="0" sz="3200" u="none" cap="none" strike="noStrike">
              <a:solidFill>
                <a:srgbClr val="FF0000"/>
              </a:solidFill>
              <a:latin typeface="Arial"/>
              <a:ea typeface="Arial"/>
              <a:cs typeface="Arial"/>
              <a:sym typeface="Arial"/>
            </a:endParaRPr>
          </a:p>
        </p:txBody>
      </p:sp>
      <p:pic>
        <p:nvPicPr>
          <p:cNvPr id="300" name="Google Shape;300;p34"/>
          <p:cNvPicPr preferRelativeResize="0"/>
          <p:nvPr/>
        </p:nvPicPr>
        <p:blipFill rotWithShape="1">
          <a:blip r:embed="rId3">
            <a:alphaModFix/>
          </a:blip>
          <a:srcRect b="0" l="0" r="0" t="0"/>
          <a:stretch/>
        </p:blipFill>
        <p:spPr>
          <a:xfrm>
            <a:off x="4215809" y="4408745"/>
            <a:ext cx="7054702" cy="547953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35"/>
          <p:cNvSpPr txBox="1"/>
          <p:nvPr>
            <p:ph idx="12" type="sldNum"/>
          </p:nvPr>
        </p:nvSpPr>
        <p:spPr>
          <a:xfrm>
            <a:off x="15240000" y="963930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306" name="Google Shape;306;p35"/>
          <p:cNvSpPr txBox="1"/>
          <p:nvPr>
            <p:ph idx="4294967295" type="ctrTitle"/>
          </p:nvPr>
        </p:nvSpPr>
        <p:spPr>
          <a:xfrm>
            <a:off x="1649818" y="352647"/>
            <a:ext cx="13788656" cy="11571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4400"/>
              <a:buFont typeface="Calibri"/>
              <a:buNone/>
            </a:pPr>
            <a:r>
              <a:rPr b="1" i="0" lang="en-US" sz="4400" u="none" cap="none" strike="noStrike">
                <a:solidFill>
                  <a:schemeClr val="dk2"/>
                </a:solidFill>
                <a:latin typeface="Arial"/>
                <a:ea typeface="Arial"/>
                <a:cs typeface="Arial"/>
                <a:sym typeface="Arial"/>
              </a:rPr>
              <a:t> </a:t>
            </a:r>
            <a:r>
              <a:rPr b="1" i="0" lang="en-US" sz="4400" u="sng" cap="none" strike="noStrike">
                <a:solidFill>
                  <a:srgbClr val="FF0000"/>
                </a:solidFill>
                <a:latin typeface="Arial"/>
                <a:ea typeface="Arial"/>
                <a:cs typeface="Arial"/>
                <a:sym typeface="Arial"/>
              </a:rPr>
              <a:t>Working of the heart (Circulation of blood)</a:t>
            </a:r>
            <a:r>
              <a:rPr b="1" i="0" lang="en-US" sz="4400" u="none" cap="none" strike="noStrike">
                <a:solidFill>
                  <a:srgbClr val="FF0000"/>
                </a:solidFill>
                <a:latin typeface="Arial"/>
                <a:ea typeface="Arial"/>
                <a:cs typeface="Arial"/>
                <a:sym typeface="Arial"/>
              </a:rPr>
              <a:t> :-</a:t>
            </a:r>
            <a:endParaRPr b="0" i="0" sz="4400" u="none" cap="none" strike="noStrike">
              <a:solidFill>
                <a:schemeClr val="dk2"/>
              </a:solidFill>
              <a:latin typeface="Arial"/>
              <a:ea typeface="Arial"/>
              <a:cs typeface="Arial"/>
              <a:sym typeface="Arial"/>
            </a:endParaRPr>
          </a:p>
        </p:txBody>
      </p:sp>
      <p:pic>
        <p:nvPicPr>
          <p:cNvPr id="307" name="Google Shape;307;p35"/>
          <p:cNvPicPr preferRelativeResize="0"/>
          <p:nvPr/>
        </p:nvPicPr>
        <p:blipFill rotWithShape="1">
          <a:blip r:embed="rId3">
            <a:alphaModFix/>
          </a:blip>
          <a:srcRect b="0" l="0" r="0" t="0"/>
          <a:stretch/>
        </p:blipFill>
        <p:spPr>
          <a:xfrm>
            <a:off x="8378456" y="2502195"/>
            <a:ext cx="7017488" cy="6811925"/>
          </a:xfrm>
          <a:prstGeom prst="rect">
            <a:avLst/>
          </a:prstGeom>
          <a:noFill/>
          <a:ln>
            <a:noFill/>
          </a:ln>
        </p:spPr>
      </p:pic>
      <p:pic>
        <p:nvPicPr>
          <p:cNvPr id="308" name="Google Shape;308;p35"/>
          <p:cNvPicPr preferRelativeResize="0"/>
          <p:nvPr/>
        </p:nvPicPr>
        <p:blipFill rotWithShape="1">
          <a:blip r:embed="rId4">
            <a:alphaModFix/>
          </a:blip>
          <a:srcRect b="0" l="0" r="0" t="0"/>
          <a:stretch/>
        </p:blipFill>
        <p:spPr>
          <a:xfrm>
            <a:off x="1385776" y="2296633"/>
            <a:ext cx="4781108" cy="606233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36"/>
          <p:cNvSpPr txBox="1"/>
          <p:nvPr>
            <p:ph idx="12" type="sldNum"/>
          </p:nvPr>
        </p:nvSpPr>
        <p:spPr>
          <a:xfrm>
            <a:off x="15240000" y="963930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314" name="Google Shape;314;p36"/>
          <p:cNvSpPr txBox="1"/>
          <p:nvPr>
            <p:ph idx="4294967295" type="subTitle"/>
          </p:nvPr>
        </p:nvSpPr>
        <p:spPr>
          <a:xfrm>
            <a:off x="1671083" y="407581"/>
            <a:ext cx="14043837" cy="5376531"/>
          </a:xfrm>
          <a:prstGeom prst="rect">
            <a:avLst/>
          </a:prstGeom>
          <a:noFill/>
          <a:ln>
            <a:noFill/>
          </a:ln>
        </p:spPr>
        <p:txBody>
          <a:bodyPr anchorCtr="0" anchor="t" bIns="45700" lIns="91425" spcFirstLastPara="1" rIns="91425" wrap="square" tIns="45700">
            <a:noAutofit/>
          </a:bodyPr>
          <a:lstStyle/>
          <a:p>
            <a:pPr indent="-76200" lvl="0" marL="0" marR="0" rtl="0" algn="l">
              <a:lnSpc>
                <a:spcPct val="90000"/>
              </a:lnSpc>
              <a:spcBef>
                <a:spcPts val="400"/>
              </a:spcBef>
              <a:spcAft>
                <a:spcPts val="0"/>
              </a:spcAft>
              <a:buClr>
                <a:schemeClr val="dk1"/>
              </a:buClr>
              <a:buSzPts val="1200"/>
              <a:buFont typeface="Arial"/>
              <a:buChar char="●"/>
            </a:pPr>
            <a:r>
              <a:rPr b="1" i="0" lang="en-US" sz="2800" u="none" cap="none" strike="noStrike">
                <a:solidFill>
                  <a:schemeClr val="dk1"/>
                </a:solidFill>
                <a:latin typeface="Arial"/>
                <a:ea typeface="Arial"/>
                <a:cs typeface="Arial"/>
                <a:sym typeface="Arial"/>
              </a:rPr>
              <a:t> </a:t>
            </a:r>
            <a:r>
              <a:rPr b="1" i="0" lang="en-US" sz="2800" u="sng" cap="none" strike="noStrike">
                <a:solidFill>
                  <a:srgbClr val="FF0000"/>
                </a:solidFill>
                <a:latin typeface="Arial"/>
                <a:ea typeface="Arial"/>
                <a:cs typeface="Arial"/>
                <a:sym typeface="Arial"/>
              </a:rPr>
              <a:t>Working of the heart ( Circulation of blood )</a:t>
            </a:r>
            <a:r>
              <a:rPr b="1" i="0" lang="en-US" sz="2800" u="none" cap="none" strike="noStrike">
                <a:solidFill>
                  <a:srgbClr val="FF0000"/>
                </a:solidFill>
                <a:latin typeface="Arial"/>
                <a:ea typeface="Arial"/>
                <a:cs typeface="Arial"/>
                <a:sym typeface="Arial"/>
              </a:rPr>
              <a:t> :-</a:t>
            </a:r>
            <a:endParaRPr b="0" i="0" sz="2800" u="none" cap="none" strike="noStrike">
              <a:solidFill>
                <a:schemeClr val="dk1"/>
              </a:solidFill>
              <a:latin typeface="Arial"/>
              <a:ea typeface="Arial"/>
              <a:cs typeface="Arial"/>
              <a:sym typeface="Arial"/>
            </a:endParaRPr>
          </a:p>
          <a:p>
            <a:pPr indent="-76200" lvl="0" marL="0" marR="0" rtl="0" algn="l">
              <a:lnSpc>
                <a:spcPct val="90000"/>
              </a:lnSpc>
              <a:spcBef>
                <a:spcPts val="0"/>
              </a:spcBef>
              <a:spcAft>
                <a:spcPts val="0"/>
              </a:spcAft>
              <a:buClr>
                <a:schemeClr val="dk1"/>
              </a:buClr>
              <a:buSzPts val="1200"/>
              <a:buFont typeface="Arial"/>
              <a:buChar char="●"/>
            </a:pPr>
            <a:r>
              <a:rPr b="1" i="0" lang="en-US" sz="2800" u="none" cap="none" strike="noStrike">
                <a:solidFill>
                  <a:schemeClr val="dk1"/>
                </a:solidFill>
                <a:latin typeface="Arial"/>
                <a:ea typeface="Arial"/>
                <a:cs typeface="Arial"/>
                <a:sym typeface="Arial"/>
              </a:rPr>
              <a:t>    </a:t>
            </a:r>
            <a:r>
              <a:rPr b="1" i="0" lang="en-US" sz="2800" u="none" cap="none" strike="noStrike">
                <a:solidFill>
                  <a:srgbClr val="0000FF"/>
                </a:solidFill>
                <a:latin typeface="Arial"/>
                <a:ea typeface="Arial"/>
                <a:cs typeface="Arial"/>
                <a:sym typeface="Arial"/>
              </a:rPr>
              <a:t>When the left atrium relaxes oxygenated blood from the lungs flows into it through the pulmonary vein. When it contracts, the left ventricle expands and the blood flows into it. Then the left ventricle contracts and the oxygenated blood is pumped out through the aorta to all parts of the body. After circulating through all parts of the body the deoxygenated blood enters the right atrium through the vena cava. When the right atrium contracts, the right ventricle expands and the blood flows into it. Then the right ventricle contracts and the blood is pumped to the lungs through the pulmonary artery. In the lungs carbon dioxide is removed and oxygen is absorbed and the oxygenated blood again enters the left atrium and the process repeats.</a:t>
            </a:r>
            <a:endParaRPr b="0" i="0" sz="2800" u="none" cap="none" strike="noStrike">
              <a:solidFill>
                <a:schemeClr val="dk1"/>
              </a:solidFill>
              <a:latin typeface="Arial"/>
              <a:ea typeface="Arial"/>
              <a:cs typeface="Arial"/>
              <a:sym typeface="Arial"/>
            </a:endParaRPr>
          </a:p>
          <a:p>
            <a:pPr indent="-76200" lvl="0" marL="0" marR="0" rtl="0" algn="l">
              <a:lnSpc>
                <a:spcPct val="90000"/>
              </a:lnSpc>
              <a:spcBef>
                <a:spcPts val="0"/>
              </a:spcBef>
              <a:spcAft>
                <a:spcPts val="0"/>
              </a:spcAft>
              <a:buClr>
                <a:schemeClr val="dk1"/>
              </a:buClr>
              <a:buSzPts val="1200"/>
              <a:buFont typeface="Arial"/>
              <a:buChar char="●"/>
            </a:pPr>
            <a:r>
              <a:rPr b="1" i="0" lang="en-US" sz="2800" u="none" cap="none" strike="noStrike">
                <a:solidFill>
                  <a:srgbClr val="0000FF"/>
                </a:solidFill>
                <a:latin typeface="Arial"/>
                <a:ea typeface="Arial"/>
                <a:cs typeface="Arial"/>
                <a:sym typeface="Arial"/>
              </a:rPr>
              <a:t>    Since blood flows through the heart twice in one cycle, it is called double circulation.</a:t>
            </a:r>
            <a:endParaRPr b="0" i="0" sz="2800" u="none" cap="none" strike="noStrike">
              <a:solidFill>
                <a:schemeClr val="dk1"/>
              </a:solidFill>
              <a:latin typeface="Arial"/>
              <a:ea typeface="Arial"/>
              <a:cs typeface="Arial"/>
              <a:sym typeface="Arial"/>
            </a:endParaRPr>
          </a:p>
          <a:p>
            <a:pPr indent="-273050" lvl="0" marL="342900" marR="0" rtl="0" algn="l">
              <a:lnSpc>
                <a:spcPct val="90000"/>
              </a:lnSpc>
              <a:spcBef>
                <a:spcPts val="360"/>
              </a:spcBef>
              <a:spcAft>
                <a:spcPts val="0"/>
              </a:spcAft>
              <a:buClr>
                <a:schemeClr val="dk1"/>
              </a:buClr>
              <a:buSzPts val="1100"/>
              <a:buFont typeface="Arial"/>
              <a:buNone/>
            </a:pPr>
            <a:r>
              <a:t/>
            </a:r>
            <a:endParaRPr b="0" i="0" sz="2800" u="none" cap="none" strike="noStrike">
              <a:solidFill>
                <a:schemeClr val="dk1"/>
              </a:solidFill>
              <a:latin typeface="Arial"/>
              <a:ea typeface="Arial"/>
              <a:cs typeface="Arial"/>
              <a:sym typeface="Arial"/>
            </a:endParaRPr>
          </a:p>
          <a:p>
            <a:pPr indent="-76200" lvl="0" marL="0" marR="0" rtl="0" algn="l">
              <a:lnSpc>
                <a:spcPct val="90000"/>
              </a:lnSpc>
              <a:spcBef>
                <a:spcPts val="400"/>
              </a:spcBef>
              <a:spcAft>
                <a:spcPts val="0"/>
              </a:spcAft>
              <a:buClr>
                <a:schemeClr val="dk1"/>
              </a:buClr>
              <a:buSzPts val="1200"/>
              <a:buFont typeface="Arial"/>
              <a:buChar char="●"/>
            </a:pPr>
            <a:r>
              <a:rPr b="1" i="0" lang="en-US" sz="2800" u="none" cap="none" strike="noStrike">
                <a:solidFill>
                  <a:srgbClr val="0000FF"/>
                </a:solidFill>
                <a:latin typeface="Arial"/>
                <a:ea typeface="Arial"/>
                <a:cs typeface="Arial"/>
                <a:sym typeface="Arial"/>
              </a:rPr>
              <a:t> </a:t>
            </a:r>
            <a:r>
              <a:rPr b="1" i="0" lang="en-US" sz="2800" u="sng" cap="none" strike="noStrike">
                <a:solidFill>
                  <a:srgbClr val="FF0000"/>
                </a:solidFill>
                <a:latin typeface="Arial"/>
                <a:ea typeface="Arial"/>
                <a:cs typeface="Arial"/>
                <a:sym typeface="Arial"/>
              </a:rPr>
              <a:t>Lymph</a:t>
            </a:r>
            <a:r>
              <a:rPr b="1" i="0" lang="en-US" sz="2800" u="none" cap="none" strike="noStrike">
                <a:solidFill>
                  <a:srgbClr val="FF0000"/>
                </a:solidFill>
                <a:latin typeface="Arial"/>
                <a:ea typeface="Arial"/>
                <a:cs typeface="Arial"/>
                <a:sym typeface="Arial"/>
              </a:rPr>
              <a:t> :-  </a:t>
            </a:r>
            <a:r>
              <a:rPr b="1" i="0" lang="en-US" sz="2800" u="none" cap="none" strike="noStrike">
                <a:solidFill>
                  <a:srgbClr val="0000FF"/>
                </a:solidFill>
                <a:latin typeface="Arial"/>
                <a:ea typeface="Arial"/>
                <a:cs typeface="Arial"/>
                <a:sym typeface="Arial"/>
              </a:rPr>
              <a:t>is a colourless fluid present in intercellular spaces. It is formed from the plasma which  escapes from the capillaries. Lymph drains into lymphatic capillaries which forms lymph vessels and joins into large veins.</a:t>
            </a:r>
            <a:endParaRPr b="0" i="0" sz="2800" u="none" cap="none" strike="noStrike">
              <a:solidFill>
                <a:schemeClr val="dk1"/>
              </a:solidFill>
              <a:latin typeface="Arial"/>
              <a:ea typeface="Arial"/>
              <a:cs typeface="Arial"/>
              <a:sym typeface="Arial"/>
            </a:endParaRPr>
          </a:p>
          <a:p>
            <a:pPr indent="-76200" lvl="0" marL="0" marR="0" rtl="0" algn="l">
              <a:lnSpc>
                <a:spcPct val="90000"/>
              </a:lnSpc>
              <a:spcBef>
                <a:spcPts val="0"/>
              </a:spcBef>
              <a:spcAft>
                <a:spcPts val="0"/>
              </a:spcAft>
              <a:buClr>
                <a:schemeClr val="dk1"/>
              </a:buClr>
              <a:buSzPts val="1200"/>
              <a:buFont typeface="Arial"/>
              <a:buChar char="●"/>
            </a:pPr>
            <a:r>
              <a:rPr b="1" i="0" lang="en-US" sz="2800" u="none" cap="none" strike="noStrike">
                <a:solidFill>
                  <a:srgbClr val="0000FF"/>
                </a:solidFill>
                <a:latin typeface="Arial"/>
                <a:ea typeface="Arial"/>
                <a:cs typeface="Arial"/>
                <a:sym typeface="Arial"/>
              </a:rPr>
              <a:t>   Lymph transports digested fats and drains excess fluids from intercellular spaces back into the blood. It contains lymphocytes which kills germs and protects the body  </a:t>
            </a:r>
            <a:endParaRPr b="0" i="0" sz="2800" u="none" cap="none" strike="noStrike">
              <a:solidFill>
                <a:schemeClr val="dk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37"/>
          <p:cNvSpPr txBox="1"/>
          <p:nvPr>
            <p:ph idx="12" type="sldNum"/>
          </p:nvPr>
        </p:nvSpPr>
        <p:spPr>
          <a:xfrm>
            <a:off x="15240000" y="963930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320" name="Google Shape;320;p37"/>
          <p:cNvSpPr txBox="1"/>
          <p:nvPr>
            <p:ph idx="4294967295" type="ctrTitle"/>
          </p:nvPr>
        </p:nvSpPr>
        <p:spPr>
          <a:xfrm>
            <a:off x="1586022" y="288852"/>
            <a:ext cx="13916247" cy="111464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4400"/>
              <a:buFont typeface="Calibri"/>
              <a:buNone/>
            </a:pPr>
            <a:r>
              <a:rPr b="1" i="0" lang="en-US" sz="4000" u="none" cap="none" strike="noStrike">
                <a:solidFill>
                  <a:schemeClr val="dk2"/>
                </a:solidFill>
                <a:latin typeface="Arial"/>
                <a:ea typeface="Arial"/>
                <a:cs typeface="Arial"/>
                <a:sym typeface="Arial"/>
              </a:rPr>
              <a:t> </a:t>
            </a:r>
            <a:r>
              <a:rPr b="1" i="0" lang="en-US" sz="4000" u="sng" cap="none" strike="noStrike">
                <a:solidFill>
                  <a:srgbClr val="FF0000"/>
                </a:solidFill>
                <a:latin typeface="Arial"/>
                <a:ea typeface="Arial"/>
                <a:cs typeface="Arial"/>
                <a:sym typeface="Arial"/>
              </a:rPr>
              <a:t>Hearts of mammals, birds, amphibians, reptiles, and fishes</a:t>
            </a:r>
            <a:r>
              <a:rPr b="1" i="0" lang="en-US" sz="4000" u="none" cap="none" strike="noStrike">
                <a:solidFill>
                  <a:srgbClr val="FF0000"/>
                </a:solidFill>
                <a:latin typeface="Arial"/>
                <a:ea typeface="Arial"/>
                <a:cs typeface="Arial"/>
                <a:sym typeface="Arial"/>
              </a:rPr>
              <a:t> :-</a:t>
            </a:r>
            <a:endParaRPr b="0" i="0" sz="4000" u="none" cap="none" strike="noStrike">
              <a:solidFill>
                <a:schemeClr val="dk2"/>
              </a:solidFill>
              <a:latin typeface="Arial"/>
              <a:ea typeface="Arial"/>
              <a:cs typeface="Arial"/>
              <a:sym typeface="Arial"/>
            </a:endParaRPr>
          </a:p>
        </p:txBody>
      </p:sp>
      <p:sp>
        <p:nvSpPr>
          <p:cNvPr id="321" name="Google Shape;321;p37"/>
          <p:cNvSpPr txBox="1"/>
          <p:nvPr>
            <p:ph idx="4294967295" type="subTitle"/>
          </p:nvPr>
        </p:nvSpPr>
        <p:spPr>
          <a:xfrm>
            <a:off x="1628552" y="1488559"/>
            <a:ext cx="14341549" cy="4827182"/>
          </a:xfrm>
          <a:prstGeom prst="rect">
            <a:avLst/>
          </a:prstGeom>
          <a:noFill/>
          <a:ln>
            <a:noFill/>
          </a:ln>
        </p:spPr>
        <p:txBody>
          <a:bodyPr anchorCtr="0" anchor="t" bIns="45700" lIns="91425" spcFirstLastPara="1" rIns="91425" wrap="square" tIns="45700">
            <a:noAutofit/>
          </a:bodyPr>
          <a:lstStyle/>
          <a:p>
            <a:pPr indent="-69850" lvl="0" marL="0" marR="0" rtl="0" algn="l">
              <a:lnSpc>
                <a:spcPct val="100000"/>
              </a:lnSpc>
              <a:spcBef>
                <a:spcPts val="360"/>
              </a:spcBef>
              <a:spcAft>
                <a:spcPts val="0"/>
              </a:spcAft>
              <a:buClr>
                <a:srgbClr val="FF0000"/>
              </a:buClr>
              <a:buSzPts val="1100"/>
              <a:buFont typeface="Arial"/>
              <a:buChar char="●"/>
            </a:pPr>
            <a:r>
              <a:rPr b="1" i="0" lang="en-US" sz="2900" u="none" cap="none" strike="noStrike">
                <a:solidFill>
                  <a:srgbClr val="FF0000"/>
                </a:solidFill>
                <a:latin typeface="Arial"/>
                <a:ea typeface="Arial"/>
                <a:cs typeface="Arial"/>
                <a:sym typeface="Arial"/>
              </a:rPr>
              <a:t>i) </a:t>
            </a:r>
            <a:r>
              <a:rPr b="1" i="0" lang="en-US" sz="2900" u="sng" cap="none" strike="noStrike">
                <a:solidFill>
                  <a:srgbClr val="FF0000"/>
                </a:solidFill>
                <a:latin typeface="Arial"/>
                <a:ea typeface="Arial"/>
                <a:cs typeface="Arial"/>
                <a:sym typeface="Arial"/>
              </a:rPr>
              <a:t>The heart in mammals</a:t>
            </a:r>
            <a:r>
              <a:rPr b="1" i="0" lang="en-US" sz="2900" u="none" cap="none" strike="noStrike">
                <a:solidFill>
                  <a:srgbClr val="0000FF"/>
                </a:solidFill>
                <a:latin typeface="Arial"/>
                <a:ea typeface="Arial"/>
                <a:cs typeface="Arial"/>
                <a:sym typeface="Arial"/>
              </a:rPr>
              <a:t> :- and birds have four chambers and the right and left sides of the heart is separated by a septum. This prevents mixing of oxygenated and deoxygenated blood and provides efficient supply of oxygen. This is necessary because they need more energy to maintain their body temperature.</a:t>
            </a:r>
            <a:endParaRPr b="0" i="0" sz="2900" u="none" cap="none" strike="noStrike">
              <a:solidFill>
                <a:srgbClr val="FF0000"/>
              </a:solidFill>
              <a:latin typeface="Arial"/>
              <a:ea typeface="Arial"/>
              <a:cs typeface="Arial"/>
              <a:sym typeface="Arial"/>
            </a:endParaRPr>
          </a:p>
          <a:p>
            <a:pPr indent="-69850" lvl="0" marL="0" marR="0" rtl="0" algn="l">
              <a:lnSpc>
                <a:spcPct val="100000"/>
              </a:lnSpc>
              <a:spcBef>
                <a:spcPts val="0"/>
              </a:spcBef>
              <a:spcAft>
                <a:spcPts val="0"/>
              </a:spcAft>
              <a:buClr>
                <a:srgbClr val="FF0000"/>
              </a:buClr>
              <a:buSzPts val="1100"/>
              <a:buFont typeface="Arial"/>
              <a:buChar char="●"/>
            </a:pPr>
            <a:r>
              <a:rPr b="1" i="0" lang="en-US" sz="2900" u="none" cap="none" strike="noStrike">
                <a:solidFill>
                  <a:srgbClr val="FF0000"/>
                </a:solidFill>
                <a:latin typeface="Arial"/>
                <a:ea typeface="Arial"/>
                <a:cs typeface="Arial"/>
                <a:sym typeface="Arial"/>
              </a:rPr>
              <a:t>ii) </a:t>
            </a:r>
            <a:r>
              <a:rPr b="1" i="0" lang="en-US" sz="2900" u="sng" cap="none" strike="noStrike">
                <a:solidFill>
                  <a:srgbClr val="FF0000"/>
                </a:solidFill>
                <a:latin typeface="Arial"/>
                <a:ea typeface="Arial"/>
                <a:cs typeface="Arial"/>
                <a:sym typeface="Arial"/>
              </a:rPr>
              <a:t>The heart in amphibians and reptiles</a:t>
            </a:r>
            <a:r>
              <a:rPr b="1" i="0" lang="en-US" sz="2900" u="none" cap="none" strike="noStrike">
                <a:solidFill>
                  <a:srgbClr val="0000FF"/>
                </a:solidFill>
                <a:latin typeface="Arial"/>
                <a:ea typeface="Arial"/>
                <a:cs typeface="Arial"/>
                <a:sym typeface="Arial"/>
              </a:rPr>
              <a:t> :- have three chambers and allows some mixing of oxygenated and deoxygenated blood because the do not use energy to maintain their body temperature. Their body temperature is the same as the temperature of the surroundings.</a:t>
            </a:r>
            <a:endParaRPr b="0" i="0" sz="2900" u="none" cap="none" strike="noStrike">
              <a:solidFill>
                <a:srgbClr val="FF0000"/>
              </a:solidFill>
              <a:latin typeface="Arial"/>
              <a:ea typeface="Arial"/>
              <a:cs typeface="Arial"/>
              <a:sym typeface="Arial"/>
            </a:endParaRPr>
          </a:p>
          <a:p>
            <a:pPr indent="-69850" lvl="0" marL="0" marR="0" rtl="0" algn="l">
              <a:lnSpc>
                <a:spcPct val="100000"/>
              </a:lnSpc>
              <a:spcBef>
                <a:spcPts val="0"/>
              </a:spcBef>
              <a:spcAft>
                <a:spcPts val="0"/>
              </a:spcAft>
              <a:buClr>
                <a:srgbClr val="FF0000"/>
              </a:buClr>
              <a:buSzPts val="1100"/>
              <a:buFont typeface="Arial"/>
              <a:buChar char="●"/>
            </a:pPr>
            <a:r>
              <a:rPr b="1" i="0" lang="en-US" sz="2900" u="none" cap="none" strike="noStrike">
                <a:solidFill>
                  <a:srgbClr val="FF0000"/>
                </a:solidFill>
                <a:latin typeface="Arial"/>
                <a:ea typeface="Arial"/>
                <a:cs typeface="Arial"/>
                <a:sym typeface="Arial"/>
              </a:rPr>
              <a:t>iii) </a:t>
            </a:r>
            <a:r>
              <a:rPr b="1" i="0" lang="en-US" sz="2900" u="sng" cap="none" strike="noStrike">
                <a:solidFill>
                  <a:srgbClr val="FF0000"/>
                </a:solidFill>
                <a:latin typeface="Arial"/>
                <a:ea typeface="Arial"/>
                <a:cs typeface="Arial"/>
                <a:sym typeface="Arial"/>
              </a:rPr>
              <a:t>The heart in fishes</a:t>
            </a:r>
            <a:r>
              <a:rPr b="1" i="0" lang="en-US" sz="2900" u="none" cap="none" strike="noStrike">
                <a:solidFill>
                  <a:srgbClr val="0000FF"/>
                </a:solidFill>
                <a:latin typeface="Arial"/>
                <a:ea typeface="Arial"/>
                <a:cs typeface="Arial"/>
                <a:sym typeface="Arial"/>
              </a:rPr>
              <a:t> :- have only two chambers and blood is oxygenated in the gills.</a:t>
            </a:r>
            <a:endParaRPr b="0" i="0" sz="2900" u="none" cap="none" strike="noStrike">
              <a:solidFill>
                <a:srgbClr val="FF0000"/>
              </a:solidFill>
              <a:latin typeface="Arial"/>
              <a:ea typeface="Arial"/>
              <a:cs typeface="Arial"/>
              <a:sym typeface="Arial"/>
            </a:endParaRPr>
          </a:p>
          <a:p>
            <a:pPr indent="-69850" lvl="0" marL="0" marR="0" rtl="0" algn="l">
              <a:lnSpc>
                <a:spcPct val="100000"/>
              </a:lnSpc>
              <a:spcBef>
                <a:spcPts val="0"/>
              </a:spcBef>
              <a:spcAft>
                <a:spcPts val="0"/>
              </a:spcAft>
              <a:buClr>
                <a:srgbClr val="FF0000"/>
              </a:buClr>
              <a:buSzPts val="1100"/>
              <a:buFont typeface="Arial"/>
              <a:buChar char="●"/>
            </a:pPr>
            <a:r>
              <a:rPr b="1" i="0" lang="en-US" sz="2900" u="none" cap="none" strike="noStrike">
                <a:solidFill>
                  <a:srgbClr val="0000FF"/>
                </a:solidFill>
                <a:latin typeface="Arial"/>
                <a:ea typeface="Arial"/>
                <a:cs typeface="Arial"/>
                <a:sym typeface="Arial"/>
              </a:rPr>
              <a:t> </a:t>
            </a:r>
            <a:endParaRPr b="0" i="0" sz="2900" u="none" cap="none" strike="noStrike">
              <a:solidFill>
                <a:srgbClr val="FF0000"/>
              </a:solidFill>
              <a:latin typeface="Arial"/>
              <a:ea typeface="Arial"/>
              <a:cs typeface="Arial"/>
              <a:sym typeface="Arial"/>
            </a:endParaRPr>
          </a:p>
        </p:txBody>
      </p:sp>
      <p:pic>
        <p:nvPicPr>
          <p:cNvPr id="322" name="Google Shape;322;p37"/>
          <p:cNvPicPr preferRelativeResize="0"/>
          <p:nvPr/>
        </p:nvPicPr>
        <p:blipFill rotWithShape="1">
          <a:blip r:embed="rId3">
            <a:alphaModFix/>
          </a:blip>
          <a:srcRect b="0" l="0" r="0" t="0"/>
          <a:stretch/>
        </p:blipFill>
        <p:spPr>
          <a:xfrm>
            <a:off x="3503427" y="5612218"/>
            <a:ext cx="9999921" cy="467478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38"/>
          <p:cNvSpPr txBox="1"/>
          <p:nvPr>
            <p:ph idx="12" type="sldNum"/>
          </p:nvPr>
        </p:nvSpPr>
        <p:spPr>
          <a:xfrm>
            <a:off x="15240000" y="963930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328" name="Google Shape;328;p38"/>
          <p:cNvSpPr txBox="1"/>
          <p:nvPr>
            <p:ph idx="4294967295" type="ctrTitle"/>
          </p:nvPr>
        </p:nvSpPr>
        <p:spPr>
          <a:xfrm>
            <a:off x="1883735" y="480237"/>
            <a:ext cx="13448414" cy="107211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4400"/>
              <a:buFont typeface="Calibri"/>
              <a:buNone/>
            </a:pPr>
            <a:r>
              <a:rPr b="1" i="0" lang="en-US" sz="4000" u="none" cap="none" strike="noStrike">
                <a:solidFill>
                  <a:srgbClr val="FF0000"/>
                </a:solidFill>
                <a:latin typeface="Arial"/>
                <a:ea typeface="Arial"/>
                <a:cs typeface="Arial"/>
                <a:sym typeface="Arial"/>
              </a:rPr>
              <a:t>b) </a:t>
            </a:r>
            <a:r>
              <a:rPr b="1" i="0" lang="en-US" sz="4000" u="sng" cap="none" strike="noStrike">
                <a:solidFill>
                  <a:srgbClr val="FF0000"/>
                </a:solidFill>
                <a:latin typeface="Arial"/>
                <a:ea typeface="Arial"/>
                <a:cs typeface="Arial"/>
                <a:sym typeface="Arial"/>
              </a:rPr>
              <a:t>Transportation in plants</a:t>
            </a:r>
            <a:r>
              <a:rPr b="1" i="0" lang="en-US" sz="4000" u="none" cap="none" strike="noStrike">
                <a:solidFill>
                  <a:srgbClr val="FF0000"/>
                </a:solidFill>
                <a:latin typeface="Arial"/>
                <a:ea typeface="Arial"/>
                <a:cs typeface="Arial"/>
                <a:sym typeface="Arial"/>
              </a:rPr>
              <a:t> :-</a:t>
            </a:r>
            <a:endParaRPr b="0" i="0" sz="4000" u="none" cap="none" strike="noStrike">
              <a:solidFill>
                <a:srgbClr val="FF0000"/>
              </a:solidFill>
              <a:latin typeface="Arial"/>
              <a:ea typeface="Arial"/>
              <a:cs typeface="Arial"/>
              <a:sym typeface="Arial"/>
            </a:endParaRPr>
          </a:p>
        </p:txBody>
      </p:sp>
      <p:sp>
        <p:nvSpPr>
          <p:cNvPr id="329" name="Google Shape;329;p38"/>
          <p:cNvSpPr txBox="1"/>
          <p:nvPr>
            <p:ph idx="4294967295" type="subTitle"/>
          </p:nvPr>
        </p:nvSpPr>
        <p:spPr>
          <a:xfrm>
            <a:off x="2099930" y="1724247"/>
            <a:ext cx="13933967" cy="303913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400"/>
              </a:spcBef>
              <a:spcAft>
                <a:spcPts val="0"/>
              </a:spcAft>
              <a:buClr>
                <a:schemeClr val="dk1"/>
              </a:buClr>
              <a:buSzPts val="1200"/>
              <a:buFont typeface="Arial"/>
              <a:buNone/>
            </a:pPr>
            <a:r>
              <a:rPr b="1" i="0" lang="en-US" sz="3200" u="none" cap="none" strike="noStrike">
                <a:solidFill>
                  <a:schemeClr val="dk1"/>
                </a:solidFill>
                <a:latin typeface="Arial"/>
                <a:ea typeface="Arial"/>
                <a:cs typeface="Arial"/>
                <a:sym typeface="Arial"/>
              </a:rPr>
              <a:t>   </a:t>
            </a:r>
            <a:r>
              <a:rPr b="1" i="0" lang="en-US" sz="3200" u="none" cap="none" strike="noStrike">
                <a:solidFill>
                  <a:srgbClr val="0000FF"/>
                </a:solidFill>
                <a:latin typeface="Arial"/>
                <a:ea typeface="Arial"/>
                <a:cs typeface="Arial"/>
                <a:sym typeface="Arial"/>
              </a:rPr>
              <a:t>In plants, transportation of materials like food, water and minerals takes place through conducting tissues called xylem and phloem.</a:t>
            </a:r>
            <a:endParaRPr b="0" i="0" sz="3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rPr b="1" i="0" lang="en-US" sz="3200" u="none" cap="none" strike="noStrike">
                <a:solidFill>
                  <a:srgbClr val="FF0000"/>
                </a:solidFill>
                <a:latin typeface="Arial"/>
                <a:ea typeface="Arial"/>
                <a:cs typeface="Arial"/>
                <a:sym typeface="Arial"/>
              </a:rPr>
              <a:t>i) </a:t>
            </a:r>
            <a:r>
              <a:rPr b="1" i="0" lang="en-US" sz="3200" u="sng" cap="none" strike="noStrike">
                <a:solidFill>
                  <a:srgbClr val="FF0000"/>
                </a:solidFill>
                <a:latin typeface="Arial"/>
                <a:ea typeface="Arial"/>
                <a:cs typeface="Arial"/>
                <a:sym typeface="Arial"/>
              </a:rPr>
              <a:t>Xylem </a:t>
            </a:r>
            <a:r>
              <a:rPr b="1" i="0" lang="en-US" sz="3200" u="none" cap="none" strike="noStrike">
                <a:solidFill>
                  <a:srgbClr val="FF0000"/>
                </a:solidFill>
                <a:latin typeface="Arial"/>
                <a:ea typeface="Arial"/>
                <a:cs typeface="Arial"/>
                <a:sym typeface="Arial"/>
              </a:rPr>
              <a:t>:-</a:t>
            </a:r>
            <a:r>
              <a:rPr b="1" i="0" lang="en-US" sz="3200" u="none" cap="none" strike="noStrike">
                <a:solidFill>
                  <a:srgbClr val="0000FF"/>
                </a:solidFill>
                <a:latin typeface="Arial"/>
                <a:ea typeface="Arial"/>
                <a:cs typeface="Arial"/>
                <a:sym typeface="Arial"/>
              </a:rPr>
              <a:t> transports water and minerals from the roots to all parts of the plant. It consists of xylem vessels and tracheids</a:t>
            </a:r>
            <a:r>
              <a:rPr b="1" i="0" lang="en-US" sz="3200" u="none" cap="none" strike="noStrike">
                <a:solidFill>
                  <a:srgbClr val="FF0000"/>
                </a:solidFill>
                <a:latin typeface="Arial"/>
                <a:ea typeface="Arial"/>
                <a:cs typeface="Arial"/>
                <a:sym typeface="Arial"/>
              </a:rPr>
              <a:t>.</a:t>
            </a:r>
            <a:r>
              <a:rPr b="1" i="0" lang="en-US" sz="3200" u="none" cap="none" strike="noStrike">
                <a:solidFill>
                  <a:srgbClr val="0000FF"/>
                </a:solidFill>
                <a:latin typeface="Arial"/>
                <a:ea typeface="Arial"/>
                <a:cs typeface="Arial"/>
                <a:sym typeface="Arial"/>
              </a:rPr>
              <a:t> Water and minerals enter the roots by diffusion. Then due to transpiration, the suction force helps in the upward movement of water an minerals. </a:t>
            </a:r>
            <a:endParaRPr b="0" i="0" sz="3200" u="none" cap="none" strike="noStrike">
              <a:solidFill>
                <a:schemeClr val="dk1"/>
              </a:solidFill>
              <a:latin typeface="Arial"/>
              <a:ea typeface="Arial"/>
              <a:cs typeface="Arial"/>
              <a:sym typeface="Arial"/>
            </a:endParaRPr>
          </a:p>
        </p:txBody>
      </p:sp>
      <p:pic>
        <p:nvPicPr>
          <p:cNvPr id="330" name="Google Shape;330;p38"/>
          <p:cNvPicPr preferRelativeResize="0"/>
          <p:nvPr/>
        </p:nvPicPr>
        <p:blipFill rotWithShape="1">
          <a:blip r:embed="rId3">
            <a:alphaModFix/>
          </a:blip>
          <a:srcRect b="0" l="0" r="0" t="0"/>
          <a:stretch/>
        </p:blipFill>
        <p:spPr>
          <a:xfrm>
            <a:off x="9764233" y="5248939"/>
            <a:ext cx="6099544" cy="4447954"/>
          </a:xfrm>
          <a:prstGeom prst="rect">
            <a:avLst/>
          </a:prstGeom>
          <a:noFill/>
          <a:ln>
            <a:noFill/>
          </a:ln>
        </p:spPr>
      </p:pic>
      <p:pic>
        <p:nvPicPr>
          <p:cNvPr id="331" name="Google Shape;331;p38"/>
          <p:cNvPicPr preferRelativeResize="0"/>
          <p:nvPr/>
        </p:nvPicPr>
        <p:blipFill rotWithShape="1">
          <a:blip r:embed="rId4">
            <a:alphaModFix/>
          </a:blip>
          <a:srcRect b="0" l="0" r="0" t="0"/>
          <a:stretch/>
        </p:blipFill>
        <p:spPr>
          <a:xfrm>
            <a:off x="1869558" y="5124894"/>
            <a:ext cx="6402571" cy="47846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39"/>
          <p:cNvSpPr txBox="1"/>
          <p:nvPr>
            <p:ph idx="12" type="sldNum"/>
          </p:nvPr>
        </p:nvSpPr>
        <p:spPr>
          <a:xfrm>
            <a:off x="15240000" y="963930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337" name="Google Shape;337;p39"/>
          <p:cNvSpPr txBox="1"/>
          <p:nvPr>
            <p:ph idx="4294967295" type="subTitle"/>
          </p:nvPr>
        </p:nvSpPr>
        <p:spPr>
          <a:xfrm>
            <a:off x="1819939" y="343786"/>
            <a:ext cx="13746125" cy="4377070"/>
          </a:xfrm>
          <a:prstGeom prst="rect">
            <a:avLst/>
          </a:prstGeom>
          <a:noFill/>
          <a:ln>
            <a:noFill/>
          </a:ln>
        </p:spPr>
        <p:txBody>
          <a:bodyPr anchorCtr="0" anchor="t" bIns="45700" lIns="91425" spcFirstLastPara="1" rIns="91425" wrap="square" tIns="45700">
            <a:noAutofit/>
          </a:bodyPr>
          <a:lstStyle/>
          <a:p>
            <a:pPr indent="-76200" lvl="0" marL="0" marR="0" rtl="0" algn="l">
              <a:lnSpc>
                <a:spcPct val="100000"/>
              </a:lnSpc>
              <a:spcBef>
                <a:spcPts val="400"/>
              </a:spcBef>
              <a:spcAft>
                <a:spcPts val="0"/>
              </a:spcAft>
              <a:buClr>
                <a:srgbClr val="FF0000"/>
              </a:buClr>
              <a:buSzPts val="1200"/>
              <a:buFont typeface="Arial"/>
              <a:buChar char="●"/>
            </a:pPr>
            <a:r>
              <a:rPr b="1" i="0" lang="en-US" sz="4000" u="none" cap="none" strike="noStrike">
                <a:solidFill>
                  <a:srgbClr val="FF0000"/>
                </a:solidFill>
                <a:latin typeface="Arial"/>
                <a:ea typeface="Arial"/>
                <a:cs typeface="Arial"/>
                <a:sym typeface="Arial"/>
              </a:rPr>
              <a:t>ii) </a:t>
            </a:r>
            <a:r>
              <a:rPr b="1" i="0" lang="en-US" sz="4000" u="sng" cap="none" strike="noStrike">
                <a:solidFill>
                  <a:srgbClr val="FF0000"/>
                </a:solidFill>
                <a:latin typeface="Arial"/>
                <a:ea typeface="Arial"/>
                <a:cs typeface="Arial"/>
                <a:sym typeface="Arial"/>
              </a:rPr>
              <a:t>Phloem</a:t>
            </a:r>
            <a:r>
              <a:rPr b="1" i="0" lang="en-US" sz="4000" u="none" cap="none" strike="noStrike">
                <a:solidFill>
                  <a:srgbClr val="FF0000"/>
                </a:solidFill>
                <a:latin typeface="Arial"/>
                <a:ea typeface="Arial"/>
                <a:cs typeface="Arial"/>
                <a:sym typeface="Arial"/>
              </a:rPr>
              <a:t> :-</a:t>
            </a:r>
            <a:r>
              <a:rPr b="1" i="0" lang="en-US" sz="4000" u="none" cap="none" strike="noStrike">
                <a:solidFill>
                  <a:schemeClr val="dk1"/>
                </a:solidFill>
                <a:latin typeface="Arial"/>
                <a:ea typeface="Arial"/>
                <a:cs typeface="Arial"/>
                <a:sym typeface="Arial"/>
              </a:rPr>
              <a:t> </a:t>
            </a:r>
            <a:r>
              <a:rPr b="1" i="0" lang="en-US" sz="4000" u="none" cap="none" strike="noStrike">
                <a:solidFill>
                  <a:srgbClr val="0000FF"/>
                </a:solidFill>
                <a:latin typeface="Arial"/>
                <a:ea typeface="Arial"/>
                <a:cs typeface="Arial"/>
                <a:sym typeface="Arial"/>
              </a:rPr>
              <a:t>transports food from the leaves to the other parts of the plant. This process is called translocation. The phloem consists of sieve tubes and companion cells. Food from the leaves is transferred to the xylem by the energy of ATP molecules. Due to osmotic pressure water enters the phloem and helps in the transport of food.</a:t>
            </a:r>
            <a:r>
              <a:rPr b="1" i="0" lang="en-US" sz="4000" u="none" cap="none" strike="noStrike">
                <a:solidFill>
                  <a:schemeClr val="dk1"/>
                </a:solidFill>
                <a:latin typeface="Arial"/>
                <a:ea typeface="Arial"/>
                <a:cs typeface="Arial"/>
                <a:sym typeface="Arial"/>
              </a:rPr>
              <a:t>      </a:t>
            </a:r>
            <a:endParaRPr b="0" i="0" sz="4000" u="none" cap="none" strike="noStrike">
              <a:solidFill>
                <a:srgbClr val="FF0000"/>
              </a:solidFill>
              <a:latin typeface="Arial"/>
              <a:ea typeface="Arial"/>
              <a:cs typeface="Arial"/>
              <a:sym typeface="Arial"/>
            </a:endParaRPr>
          </a:p>
        </p:txBody>
      </p:sp>
      <p:pic>
        <p:nvPicPr>
          <p:cNvPr id="338" name="Google Shape;338;p39"/>
          <p:cNvPicPr preferRelativeResize="0"/>
          <p:nvPr/>
        </p:nvPicPr>
        <p:blipFill rotWithShape="1">
          <a:blip r:embed="rId3">
            <a:alphaModFix/>
          </a:blip>
          <a:srcRect b="0" l="0" r="0" t="0"/>
          <a:stretch/>
        </p:blipFill>
        <p:spPr>
          <a:xfrm>
            <a:off x="2060944" y="4797575"/>
            <a:ext cx="6274981" cy="4957798"/>
          </a:xfrm>
          <a:prstGeom prst="rect">
            <a:avLst/>
          </a:prstGeom>
          <a:noFill/>
          <a:ln>
            <a:noFill/>
          </a:ln>
        </p:spPr>
      </p:pic>
      <p:pic>
        <p:nvPicPr>
          <p:cNvPr id="339" name="Google Shape;339;p39"/>
          <p:cNvPicPr preferRelativeResize="0"/>
          <p:nvPr/>
        </p:nvPicPr>
        <p:blipFill rotWithShape="1">
          <a:blip r:embed="rId4">
            <a:alphaModFix/>
          </a:blip>
          <a:srcRect b="0" l="0" r="0" t="0"/>
          <a:stretch/>
        </p:blipFill>
        <p:spPr>
          <a:xfrm>
            <a:off x="9462976" y="4754526"/>
            <a:ext cx="6209414" cy="491578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40"/>
          <p:cNvSpPr txBox="1"/>
          <p:nvPr>
            <p:ph idx="12" type="sldNum"/>
          </p:nvPr>
        </p:nvSpPr>
        <p:spPr>
          <a:xfrm>
            <a:off x="15240000" y="963930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345" name="Google Shape;345;p40"/>
          <p:cNvSpPr txBox="1"/>
          <p:nvPr>
            <p:ph idx="4294967295" type="ctrTitle"/>
          </p:nvPr>
        </p:nvSpPr>
        <p:spPr>
          <a:xfrm>
            <a:off x="2032591" y="522767"/>
            <a:ext cx="13108172" cy="98705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4400"/>
              <a:buFont typeface="Calibri"/>
              <a:buNone/>
            </a:pPr>
            <a:r>
              <a:rPr b="1" i="0" lang="en-US" sz="4400" u="none" cap="none" strike="noStrike">
                <a:solidFill>
                  <a:srgbClr val="FF0000"/>
                </a:solidFill>
                <a:latin typeface="Times New Roman"/>
                <a:ea typeface="Times New Roman"/>
                <a:cs typeface="Times New Roman"/>
                <a:sym typeface="Times New Roman"/>
              </a:rPr>
              <a:t>9) </a:t>
            </a:r>
            <a:r>
              <a:rPr b="1" i="0" lang="en-US" sz="4400" u="sng" cap="none" strike="noStrike">
                <a:solidFill>
                  <a:srgbClr val="FF0000"/>
                </a:solidFill>
                <a:latin typeface="Times New Roman"/>
                <a:ea typeface="Times New Roman"/>
                <a:cs typeface="Times New Roman"/>
                <a:sym typeface="Times New Roman"/>
              </a:rPr>
              <a:t>Excretion </a:t>
            </a:r>
            <a:r>
              <a:rPr b="1" i="0" lang="en-US" sz="4400" u="none" cap="none" strike="noStrike">
                <a:solidFill>
                  <a:srgbClr val="FF0000"/>
                </a:solidFill>
                <a:latin typeface="Times New Roman"/>
                <a:ea typeface="Times New Roman"/>
                <a:cs typeface="Times New Roman"/>
                <a:sym typeface="Times New Roman"/>
              </a:rPr>
              <a:t>:-</a:t>
            </a:r>
            <a:endParaRPr b="0" i="0" sz="4400" u="none" cap="none" strike="noStrike">
              <a:solidFill>
                <a:srgbClr val="FF0000"/>
              </a:solidFill>
              <a:latin typeface="Times New Roman"/>
              <a:ea typeface="Times New Roman"/>
              <a:cs typeface="Times New Roman"/>
              <a:sym typeface="Times New Roman"/>
            </a:endParaRPr>
          </a:p>
        </p:txBody>
      </p:sp>
      <p:sp>
        <p:nvSpPr>
          <p:cNvPr id="346" name="Google Shape;346;p40"/>
          <p:cNvSpPr txBox="1"/>
          <p:nvPr>
            <p:ph idx="4294967295" type="subTitle"/>
          </p:nvPr>
        </p:nvSpPr>
        <p:spPr>
          <a:xfrm>
            <a:off x="1917403" y="1672856"/>
            <a:ext cx="13414745" cy="236751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400"/>
              </a:spcBef>
              <a:spcAft>
                <a:spcPts val="0"/>
              </a:spcAft>
              <a:buClr>
                <a:schemeClr val="dk1"/>
              </a:buClr>
              <a:buSzPts val="1200"/>
              <a:buFont typeface="Arial"/>
              <a:buNone/>
            </a:pPr>
            <a:r>
              <a:rPr b="1" i="0" lang="en-US" sz="3600" u="none" cap="none" strike="noStrike">
                <a:solidFill>
                  <a:schemeClr val="dk1"/>
                </a:solidFill>
                <a:latin typeface="Arial"/>
                <a:ea typeface="Arial"/>
                <a:cs typeface="Arial"/>
                <a:sym typeface="Arial"/>
              </a:rPr>
              <a:t>   </a:t>
            </a:r>
            <a:r>
              <a:rPr b="1" i="0" lang="en-US" sz="3600" u="none" cap="none" strike="noStrike">
                <a:solidFill>
                  <a:srgbClr val="0000FF"/>
                </a:solidFill>
                <a:latin typeface="Arial"/>
                <a:ea typeface="Arial"/>
                <a:cs typeface="Arial"/>
                <a:sym typeface="Arial"/>
              </a:rPr>
              <a:t>Excretion is the process by which the waste products produced  during metabolic activities is removed from the body.</a:t>
            </a:r>
            <a:endParaRPr b="0" i="0" sz="3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rPr b="1" i="0" lang="en-US" sz="3600" u="none" cap="none" strike="noStrike">
                <a:solidFill>
                  <a:srgbClr val="0000FF"/>
                </a:solidFill>
                <a:latin typeface="Arial"/>
                <a:ea typeface="Arial"/>
                <a:cs typeface="Arial"/>
                <a:sym typeface="Arial"/>
              </a:rPr>
              <a:t>    In unicellular organism the waste products are removed from the cells into the surroundings by diffusion.</a:t>
            </a:r>
            <a:endParaRPr b="0" i="0" sz="3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rPr b="1" i="0" lang="en-US" sz="3600" u="none" cap="none" strike="noStrike">
                <a:solidFill>
                  <a:srgbClr val="0000FF"/>
                </a:solidFill>
                <a:latin typeface="Arial"/>
                <a:ea typeface="Arial"/>
                <a:cs typeface="Arial"/>
                <a:sym typeface="Arial"/>
              </a:rPr>
              <a:t>    In multicellular organisms the waste prducts are removed through specialised organs.</a:t>
            </a:r>
            <a:endParaRPr b="0" i="0" sz="3600" u="none" cap="none" strike="noStrike">
              <a:solidFill>
                <a:schemeClr val="dk1"/>
              </a:solidFill>
              <a:latin typeface="Arial"/>
              <a:ea typeface="Arial"/>
              <a:cs typeface="Arial"/>
              <a:sym typeface="Arial"/>
            </a:endParaRPr>
          </a:p>
          <a:p>
            <a:pPr indent="-273050" lvl="0" marL="342900" marR="0" rtl="0" algn="l">
              <a:lnSpc>
                <a:spcPct val="100000"/>
              </a:lnSpc>
              <a:spcBef>
                <a:spcPts val="360"/>
              </a:spcBef>
              <a:spcAft>
                <a:spcPts val="0"/>
              </a:spcAft>
              <a:buClr>
                <a:schemeClr val="dk1"/>
              </a:buClr>
              <a:buSzPts val="1100"/>
              <a:buFont typeface="Arial"/>
              <a:buNone/>
            </a:pPr>
            <a:r>
              <a:t/>
            </a:r>
            <a:endParaRPr b="0" i="0" sz="3600" u="none" cap="none" strike="noStrike">
              <a:solidFill>
                <a:schemeClr val="dk1"/>
              </a:solidFill>
              <a:latin typeface="Arial"/>
              <a:ea typeface="Arial"/>
              <a:cs typeface="Arial"/>
              <a:sym typeface="Arial"/>
            </a:endParaRPr>
          </a:p>
        </p:txBody>
      </p:sp>
      <p:pic>
        <p:nvPicPr>
          <p:cNvPr id="347" name="Google Shape;347;p40"/>
          <p:cNvPicPr preferRelativeResize="0"/>
          <p:nvPr/>
        </p:nvPicPr>
        <p:blipFill rotWithShape="1">
          <a:blip r:embed="rId3">
            <a:alphaModFix/>
          </a:blip>
          <a:srcRect b="0" l="0" r="0" t="0"/>
          <a:stretch/>
        </p:blipFill>
        <p:spPr>
          <a:xfrm>
            <a:off x="5316279" y="5762847"/>
            <a:ext cx="6613451" cy="416264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41"/>
          <p:cNvSpPr txBox="1"/>
          <p:nvPr>
            <p:ph idx="12" type="sldNum"/>
          </p:nvPr>
        </p:nvSpPr>
        <p:spPr>
          <a:xfrm>
            <a:off x="15240000" y="963930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353" name="Google Shape;353;p41"/>
          <p:cNvSpPr txBox="1"/>
          <p:nvPr>
            <p:ph idx="4294967295" type="ctrTitle"/>
          </p:nvPr>
        </p:nvSpPr>
        <p:spPr>
          <a:xfrm>
            <a:off x="1765005" y="629092"/>
            <a:ext cx="13758529" cy="965791"/>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4400"/>
              <a:buFont typeface="Calibri"/>
              <a:buNone/>
            </a:pPr>
            <a:r>
              <a:rPr b="1" i="0" lang="en-US" sz="4400" u="none" cap="none" strike="noStrike">
                <a:solidFill>
                  <a:srgbClr val="FF0000"/>
                </a:solidFill>
                <a:latin typeface="Arial"/>
                <a:ea typeface="Arial"/>
                <a:cs typeface="Arial"/>
                <a:sym typeface="Arial"/>
              </a:rPr>
              <a:t>a) </a:t>
            </a:r>
            <a:r>
              <a:rPr b="1" i="0" lang="en-US" sz="4400" u="sng" cap="none" strike="noStrike">
                <a:solidFill>
                  <a:srgbClr val="FF0000"/>
                </a:solidFill>
                <a:latin typeface="Arial"/>
                <a:ea typeface="Arial"/>
                <a:cs typeface="Arial"/>
                <a:sym typeface="Arial"/>
              </a:rPr>
              <a:t>Excretion in Human beings</a:t>
            </a:r>
            <a:r>
              <a:rPr b="1" i="0" lang="en-US" sz="4400" u="none" cap="none" strike="noStrike">
                <a:solidFill>
                  <a:srgbClr val="FF0000"/>
                </a:solidFill>
                <a:latin typeface="Arial"/>
                <a:ea typeface="Arial"/>
                <a:cs typeface="Arial"/>
                <a:sym typeface="Arial"/>
              </a:rPr>
              <a:t> :-</a:t>
            </a:r>
            <a:endParaRPr b="0" i="0" sz="4400" u="none" cap="none" strike="noStrike">
              <a:solidFill>
                <a:srgbClr val="FF0000"/>
              </a:solidFill>
              <a:latin typeface="Arial"/>
              <a:ea typeface="Arial"/>
              <a:cs typeface="Arial"/>
              <a:sym typeface="Arial"/>
            </a:endParaRPr>
          </a:p>
        </p:txBody>
      </p:sp>
      <p:sp>
        <p:nvSpPr>
          <p:cNvPr id="354" name="Google Shape;354;p41"/>
          <p:cNvSpPr txBox="1"/>
          <p:nvPr>
            <p:ph idx="4294967295" type="subTitle"/>
          </p:nvPr>
        </p:nvSpPr>
        <p:spPr>
          <a:xfrm>
            <a:off x="2197395" y="1715386"/>
            <a:ext cx="13134754" cy="338824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400"/>
              </a:spcBef>
              <a:spcAft>
                <a:spcPts val="0"/>
              </a:spcAft>
              <a:buClr>
                <a:schemeClr val="dk1"/>
              </a:buClr>
              <a:buSzPts val="1200"/>
              <a:buFont typeface="Arial"/>
              <a:buNone/>
            </a:pPr>
            <a:r>
              <a:rPr b="1" i="0" lang="en-US" sz="4000" u="none" cap="none" strike="noStrike">
                <a:solidFill>
                  <a:schemeClr val="dk1"/>
                </a:solidFill>
                <a:latin typeface="Arial"/>
                <a:ea typeface="Arial"/>
                <a:cs typeface="Arial"/>
                <a:sym typeface="Arial"/>
              </a:rPr>
              <a:t>   </a:t>
            </a:r>
            <a:r>
              <a:rPr b="1" i="0" lang="en-US" sz="4000" u="none" cap="none" strike="noStrike">
                <a:solidFill>
                  <a:srgbClr val="0000FF"/>
                </a:solidFill>
                <a:latin typeface="Arial"/>
                <a:ea typeface="Arial"/>
                <a:cs typeface="Arial"/>
                <a:sym typeface="Arial"/>
              </a:rPr>
              <a:t>The excretory system consists of a pair of kidneys , a pair of ureters, urinary bladder and urethra. Each kidney has a number of excretory units called nephrons.</a:t>
            </a:r>
            <a:endParaRPr b="0" i="0" sz="4000" u="none" cap="none" strike="noStrike">
              <a:solidFill>
                <a:schemeClr val="dk1"/>
              </a:solidFill>
              <a:latin typeface="Arial"/>
              <a:ea typeface="Arial"/>
              <a:cs typeface="Arial"/>
              <a:sym typeface="Arial"/>
            </a:endParaRPr>
          </a:p>
          <a:p>
            <a:pPr indent="-273050" lvl="0" marL="342900" marR="0" rtl="0" algn="l">
              <a:lnSpc>
                <a:spcPct val="100000"/>
              </a:lnSpc>
              <a:spcBef>
                <a:spcPts val="360"/>
              </a:spcBef>
              <a:spcAft>
                <a:spcPts val="0"/>
              </a:spcAft>
              <a:buClr>
                <a:schemeClr val="dk1"/>
              </a:buClr>
              <a:buSzPts val="1100"/>
              <a:buFont typeface="Arial"/>
              <a:buNone/>
            </a:pPr>
            <a:r>
              <a:t/>
            </a:r>
            <a:endParaRPr b="0" i="0" sz="4000" u="none" cap="none" strike="noStrike">
              <a:solidFill>
                <a:schemeClr val="dk1"/>
              </a:solidFill>
              <a:latin typeface="Arial"/>
              <a:ea typeface="Arial"/>
              <a:cs typeface="Arial"/>
              <a:sym typeface="Arial"/>
            </a:endParaRPr>
          </a:p>
        </p:txBody>
      </p:sp>
      <p:pic>
        <p:nvPicPr>
          <p:cNvPr id="355" name="Google Shape;355;p41"/>
          <p:cNvPicPr preferRelativeResize="0"/>
          <p:nvPr/>
        </p:nvPicPr>
        <p:blipFill rotWithShape="1">
          <a:blip r:embed="rId3">
            <a:alphaModFix/>
          </a:blip>
          <a:srcRect b="0" l="0" r="0" t="0"/>
          <a:stretch/>
        </p:blipFill>
        <p:spPr>
          <a:xfrm>
            <a:off x="1513367" y="4371753"/>
            <a:ext cx="6439786" cy="4644656"/>
          </a:xfrm>
          <a:prstGeom prst="rect">
            <a:avLst/>
          </a:prstGeom>
          <a:noFill/>
          <a:ln>
            <a:noFill/>
          </a:ln>
        </p:spPr>
      </p:pic>
      <p:pic>
        <p:nvPicPr>
          <p:cNvPr id="356" name="Google Shape;356;p41"/>
          <p:cNvPicPr preferRelativeResize="0"/>
          <p:nvPr/>
        </p:nvPicPr>
        <p:blipFill rotWithShape="1">
          <a:blip r:embed="rId4">
            <a:alphaModFix/>
          </a:blip>
          <a:srcRect b="0" l="0" r="0" t="0"/>
          <a:stretch/>
        </p:blipFill>
        <p:spPr>
          <a:xfrm>
            <a:off x="8833883" y="4378842"/>
            <a:ext cx="6072963" cy="519046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6ED"/>
        </a:solidFill>
      </p:bgPr>
    </p:bg>
    <p:spTree>
      <p:nvGrpSpPr>
        <p:cNvPr id="114" name="Shape 114"/>
        <p:cNvGrpSpPr/>
        <p:nvPr/>
      </p:nvGrpSpPr>
      <p:grpSpPr>
        <a:xfrm>
          <a:off x="0" y="0"/>
          <a:ext cx="0" cy="0"/>
          <a:chOff x="0" y="0"/>
          <a:chExt cx="0" cy="0"/>
        </a:xfrm>
      </p:grpSpPr>
      <p:sp>
        <p:nvSpPr>
          <p:cNvPr id="115" name="Google Shape;115;p23"/>
          <p:cNvSpPr/>
          <p:nvPr/>
        </p:nvSpPr>
        <p:spPr>
          <a:xfrm>
            <a:off x="7436419" y="9258300"/>
            <a:ext cx="10851581" cy="1035566"/>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23"/>
          <p:cNvSpPr/>
          <p:nvPr/>
        </p:nvSpPr>
        <p:spPr>
          <a:xfrm flipH="1">
            <a:off x="847725" y="2324100"/>
            <a:ext cx="66675" cy="7162800"/>
          </a:xfrm>
          <a:prstGeom prst="rect">
            <a:avLst/>
          </a:prstGeom>
          <a:solidFill>
            <a:srgbClr val="5F83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23"/>
          <p:cNvSpPr txBox="1"/>
          <p:nvPr>
            <p:ph idx="12" type="sldNum"/>
          </p:nvPr>
        </p:nvSpPr>
        <p:spPr>
          <a:xfrm>
            <a:off x="15697200" y="959352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solidFill>
                  <a:schemeClr val="dk1"/>
                </a:solidFill>
                <a:latin typeface="Cambria"/>
                <a:ea typeface="Cambria"/>
                <a:cs typeface="Cambria"/>
                <a:sym typeface="Cambria"/>
              </a:rPr>
              <a:t>‹#›</a:t>
            </a:fld>
            <a:r>
              <a:rPr lang="en-US" sz="1400">
                <a:solidFill>
                  <a:schemeClr val="dk1"/>
                </a:solidFill>
                <a:latin typeface="Cambria"/>
                <a:ea typeface="Cambria"/>
                <a:cs typeface="Cambria"/>
                <a:sym typeface="Cambria"/>
              </a:rPr>
              <a:t>/10</a:t>
            </a:r>
            <a:endParaRPr sz="1400">
              <a:solidFill>
                <a:schemeClr val="dk1"/>
              </a:solidFill>
              <a:latin typeface="Cambria"/>
              <a:ea typeface="Cambria"/>
              <a:cs typeface="Cambria"/>
              <a:sym typeface="Cambria"/>
            </a:endParaRPr>
          </a:p>
        </p:txBody>
      </p:sp>
      <p:sp>
        <p:nvSpPr>
          <p:cNvPr id="118" name="Google Shape;118;p23"/>
          <p:cNvSpPr txBox="1"/>
          <p:nvPr/>
        </p:nvSpPr>
        <p:spPr>
          <a:xfrm>
            <a:off x="1913860" y="395177"/>
            <a:ext cx="12759069" cy="126350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4400"/>
              <a:buFont typeface="Calibri"/>
              <a:buNone/>
            </a:pPr>
            <a:r>
              <a:rPr b="1" i="0" lang="en-US" sz="5400" u="none" cap="none" strike="noStrike">
                <a:solidFill>
                  <a:srgbClr val="FF0000"/>
                </a:solidFill>
                <a:latin typeface="Times New Roman"/>
                <a:ea typeface="Times New Roman"/>
                <a:cs typeface="Times New Roman"/>
                <a:sym typeface="Times New Roman"/>
              </a:rPr>
              <a:t>2) </a:t>
            </a:r>
            <a:r>
              <a:rPr b="1" i="0" lang="en-US" sz="5400" u="sng" cap="none" strike="noStrike">
                <a:solidFill>
                  <a:srgbClr val="FF0000"/>
                </a:solidFill>
                <a:latin typeface="Times New Roman"/>
                <a:ea typeface="Times New Roman"/>
                <a:cs typeface="Times New Roman"/>
                <a:sym typeface="Times New Roman"/>
              </a:rPr>
              <a:t>Life processes</a:t>
            </a:r>
            <a:r>
              <a:rPr b="1" i="0" lang="en-US" sz="5400" u="none" cap="none" strike="noStrike">
                <a:solidFill>
                  <a:srgbClr val="FF0000"/>
                </a:solidFill>
                <a:latin typeface="Times New Roman"/>
                <a:ea typeface="Times New Roman"/>
                <a:cs typeface="Times New Roman"/>
                <a:sym typeface="Times New Roman"/>
              </a:rPr>
              <a:t> :-</a:t>
            </a:r>
            <a:endParaRPr b="0" i="0" sz="5400" u="none" cap="none" strike="noStrike">
              <a:solidFill>
                <a:srgbClr val="FF0000"/>
              </a:solidFill>
              <a:latin typeface="Times New Roman"/>
              <a:ea typeface="Times New Roman"/>
              <a:cs typeface="Times New Roman"/>
              <a:sym typeface="Times New Roman"/>
            </a:endParaRPr>
          </a:p>
        </p:txBody>
      </p:sp>
      <p:sp>
        <p:nvSpPr>
          <p:cNvPr id="119" name="Google Shape;119;p23"/>
          <p:cNvSpPr txBox="1"/>
          <p:nvPr/>
        </p:nvSpPr>
        <p:spPr>
          <a:xfrm>
            <a:off x="1066799" y="1779182"/>
            <a:ext cx="16179210" cy="2792818"/>
          </a:xfrm>
          <a:prstGeom prst="rect">
            <a:avLst/>
          </a:prstGeom>
          <a:noFill/>
          <a:ln>
            <a:noFill/>
          </a:ln>
        </p:spPr>
        <p:txBody>
          <a:bodyPr anchorCtr="0" anchor="t" bIns="45700" lIns="91425" spcFirstLastPara="1" rIns="91425" wrap="square" tIns="45700">
            <a:noAutofit/>
          </a:bodyPr>
          <a:lstStyle/>
          <a:p>
            <a:pPr indent="-76200" lvl="0" marL="0" marR="0" rtl="0" algn="l">
              <a:lnSpc>
                <a:spcPct val="100000"/>
              </a:lnSpc>
              <a:spcBef>
                <a:spcPts val="400"/>
              </a:spcBef>
              <a:spcAft>
                <a:spcPts val="0"/>
              </a:spcAft>
              <a:buClr>
                <a:schemeClr val="dk1"/>
              </a:buClr>
              <a:buSzPts val="1200"/>
              <a:buFont typeface="Arial"/>
              <a:buChar char="●"/>
            </a:pPr>
            <a:r>
              <a:rPr b="1" i="0" lang="en-US" sz="2400" u="none" cap="none" strike="noStrike">
                <a:solidFill>
                  <a:schemeClr val="dk1"/>
                </a:solidFill>
                <a:latin typeface="Arial"/>
                <a:ea typeface="Arial"/>
                <a:cs typeface="Arial"/>
                <a:sym typeface="Arial"/>
              </a:rPr>
              <a:t>     </a:t>
            </a:r>
            <a:r>
              <a:rPr b="1" i="0" lang="en-US" sz="2400" u="none" cap="none" strike="noStrike">
                <a:solidFill>
                  <a:srgbClr val="0000FF"/>
                </a:solidFill>
                <a:latin typeface="Arial"/>
                <a:ea typeface="Arial"/>
                <a:cs typeface="Arial"/>
                <a:sym typeface="Arial"/>
              </a:rPr>
              <a:t>Life processes are the basic processes in living organisms which are necessary for maintaining their life. The basic life processes are – nutrition, respiration, transportation, and excretion.</a:t>
            </a:r>
            <a:endParaRPr b="0" i="0" sz="2400" u="none" cap="none" strike="noStrike">
              <a:solidFill>
                <a:schemeClr val="dk1"/>
              </a:solidFill>
              <a:latin typeface="Arial"/>
              <a:ea typeface="Arial"/>
              <a:cs typeface="Arial"/>
              <a:sym typeface="Arial"/>
            </a:endParaRPr>
          </a:p>
          <a:p>
            <a:pPr indent="-76200" lvl="0" marL="0" marR="0" rtl="0" algn="l">
              <a:lnSpc>
                <a:spcPct val="100000"/>
              </a:lnSpc>
              <a:spcBef>
                <a:spcPts val="0"/>
              </a:spcBef>
              <a:spcAft>
                <a:spcPts val="0"/>
              </a:spcAft>
              <a:buClr>
                <a:schemeClr val="dk1"/>
              </a:buClr>
              <a:buSzPts val="1200"/>
              <a:buFont typeface="Arial"/>
              <a:buChar char="●"/>
            </a:pPr>
            <a:r>
              <a:rPr b="1" i="0" lang="en-US" sz="2400" u="none" cap="none" strike="noStrike">
                <a:solidFill>
                  <a:srgbClr val="0000FF"/>
                </a:solidFill>
                <a:latin typeface="Arial"/>
                <a:ea typeface="Arial"/>
                <a:cs typeface="Arial"/>
                <a:sym typeface="Arial"/>
              </a:rPr>
              <a:t>  </a:t>
            </a:r>
            <a:r>
              <a:rPr b="1" i="0" lang="en-US" sz="2400" u="none" cap="none" strike="noStrike">
                <a:solidFill>
                  <a:srgbClr val="FF0000"/>
                </a:solidFill>
                <a:latin typeface="Arial"/>
                <a:ea typeface="Arial"/>
                <a:cs typeface="Arial"/>
                <a:sym typeface="Arial"/>
              </a:rPr>
              <a:t>i) </a:t>
            </a:r>
            <a:r>
              <a:rPr b="1" i="0" lang="en-US" sz="2400" u="sng" cap="none" strike="noStrike">
                <a:solidFill>
                  <a:srgbClr val="FF0000"/>
                </a:solidFill>
                <a:latin typeface="Arial"/>
                <a:ea typeface="Arial"/>
                <a:cs typeface="Arial"/>
                <a:sym typeface="Arial"/>
              </a:rPr>
              <a:t>Nutrition</a:t>
            </a:r>
            <a:r>
              <a:rPr b="1" i="0" lang="en-US" sz="2400" u="none" cap="none" strike="noStrike">
                <a:solidFill>
                  <a:srgbClr val="FF0000"/>
                </a:solidFill>
                <a:latin typeface="Arial"/>
                <a:ea typeface="Arial"/>
                <a:cs typeface="Arial"/>
                <a:sym typeface="Arial"/>
              </a:rPr>
              <a:t> :–</a:t>
            </a:r>
            <a:r>
              <a:rPr b="1" i="0" lang="en-US" sz="2400" u="none" cap="none" strike="noStrike">
                <a:solidFill>
                  <a:srgbClr val="0000FF"/>
                </a:solidFill>
                <a:latin typeface="Arial"/>
                <a:ea typeface="Arial"/>
                <a:cs typeface="Arial"/>
                <a:sym typeface="Arial"/>
              </a:rPr>
              <a:t> is the process of taking food by an organism and its utilization by the body for life processes.</a:t>
            </a:r>
            <a:endParaRPr b="0" i="0" sz="2400" u="none" cap="none" strike="noStrike">
              <a:solidFill>
                <a:schemeClr val="dk1"/>
              </a:solidFill>
              <a:latin typeface="Arial"/>
              <a:ea typeface="Arial"/>
              <a:cs typeface="Arial"/>
              <a:sym typeface="Arial"/>
            </a:endParaRPr>
          </a:p>
          <a:p>
            <a:pPr indent="-76200" lvl="0" marL="0" marR="0" rtl="0" algn="l">
              <a:lnSpc>
                <a:spcPct val="100000"/>
              </a:lnSpc>
              <a:spcBef>
                <a:spcPts val="0"/>
              </a:spcBef>
              <a:spcAft>
                <a:spcPts val="0"/>
              </a:spcAft>
              <a:buClr>
                <a:schemeClr val="dk1"/>
              </a:buClr>
              <a:buSzPts val="1200"/>
              <a:buFont typeface="Arial"/>
              <a:buChar char="●"/>
            </a:pPr>
            <a:r>
              <a:rPr b="1" i="0" lang="en-US" sz="2400" u="none" cap="none" strike="noStrike">
                <a:solidFill>
                  <a:srgbClr val="0000FF"/>
                </a:solidFill>
                <a:latin typeface="Arial"/>
                <a:ea typeface="Arial"/>
                <a:cs typeface="Arial"/>
                <a:sym typeface="Arial"/>
              </a:rPr>
              <a:t> </a:t>
            </a:r>
            <a:r>
              <a:rPr b="1" i="0" lang="en-US" sz="2400" u="none" cap="none" strike="noStrike">
                <a:solidFill>
                  <a:srgbClr val="FF0000"/>
                </a:solidFill>
                <a:latin typeface="Arial"/>
                <a:ea typeface="Arial"/>
                <a:cs typeface="Arial"/>
                <a:sym typeface="Arial"/>
              </a:rPr>
              <a:t>ii) </a:t>
            </a:r>
            <a:r>
              <a:rPr b="1" i="0" lang="en-US" sz="2400" u="sng" cap="none" strike="noStrike">
                <a:solidFill>
                  <a:srgbClr val="FF0000"/>
                </a:solidFill>
                <a:latin typeface="Arial"/>
                <a:ea typeface="Arial"/>
                <a:cs typeface="Arial"/>
                <a:sym typeface="Arial"/>
              </a:rPr>
              <a:t>Respiration</a:t>
            </a:r>
            <a:r>
              <a:rPr b="1" i="0" lang="en-US" sz="2400" u="none" cap="none" strike="noStrike">
                <a:solidFill>
                  <a:srgbClr val="FF0000"/>
                </a:solidFill>
                <a:latin typeface="Arial"/>
                <a:ea typeface="Arial"/>
                <a:cs typeface="Arial"/>
                <a:sym typeface="Arial"/>
              </a:rPr>
              <a:t> :–</a:t>
            </a:r>
            <a:r>
              <a:rPr b="1" i="0" lang="en-US" sz="2400" u="none" cap="none" strike="noStrike">
                <a:solidFill>
                  <a:srgbClr val="0000FF"/>
                </a:solidFill>
                <a:latin typeface="Arial"/>
                <a:ea typeface="Arial"/>
                <a:cs typeface="Arial"/>
                <a:sym typeface="Arial"/>
              </a:rPr>
              <a:t> is the process by which food is burnt in the cells of the body with the help of oxygen to release energy.</a:t>
            </a:r>
            <a:endParaRPr b="0" i="0" sz="2400" u="none" cap="none" strike="noStrike">
              <a:solidFill>
                <a:schemeClr val="dk1"/>
              </a:solidFill>
              <a:latin typeface="Arial"/>
              <a:ea typeface="Arial"/>
              <a:cs typeface="Arial"/>
              <a:sym typeface="Arial"/>
            </a:endParaRPr>
          </a:p>
          <a:p>
            <a:pPr indent="-76200" lvl="0" marL="0" marR="0" rtl="0" algn="l">
              <a:lnSpc>
                <a:spcPct val="100000"/>
              </a:lnSpc>
              <a:spcBef>
                <a:spcPts val="0"/>
              </a:spcBef>
              <a:spcAft>
                <a:spcPts val="0"/>
              </a:spcAft>
              <a:buClr>
                <a:schemeClr val="dk1"/>
              </a:buClr>
              <a:buSzPts val="1200"/>
              <a:buFont typeface="Arial"/>
              <a:buChar char="●"/>
            </a:pPr>
            <a:r>
              <a:rPr b="1" i="0" lang="en-US" sz="2400" u="none" cap="none" strike="noStrike">
                <a:solidFill>
                  <a:srgbClr val="FF0000"/>
                </a:solidFill>
                <a:latin typeface="Arial"/>
                <a:ea typeface="Arial"/>
                <a:cs typeface="Arial"/>
                <a:sym typeface="Arial"/>
              </a:rPr>
              <a:t>iii) </a:t>
            </a:r>
            <a:r>
              <a:rPr b="1" i="0" lang="en-US" sz="2400" u="sng" cap="none" strike="noStrike">
                <a:solidFill>
                  <a:srgbClr val="FF0000"/>
                </a:solidFill>
                <a:latin typeface="Arial"/>
                <a:ea typeface="Arial"/>
                <a:cs typeface="Arial"/>
                <a:sym typeface="Arial"/>
              </a:rPr>
              <a:t>Transportation</a:t>
            </a:r>
            <a:r>
              <a:rPr b="1" i="0" lang="en-US" sz="2400" u="none" cap="none" strike="noStrike">
                <a:solidFill>
                  <a:srgbClr val="FF0000"/>
                </a:solidFill>
                <a:latin typeface="Arial"/>
                <a:ea typeface="Arial"/>
                <a:cs typeface="Arial"/>
                <a:sym typeface="Arial"/>
              </a:rPr>
              <a:t> :–</a:t>
            </a:r>
            <a:r>
              <a:rPr b="1" i="0" lang="en-US" sz="2400" u="none" cap="none" strike="noStrike">
                <a:solidFill>
                  <a:srgbClr val="0000FF"/>
                </a:solidFill>
                <a:latin typeface="Arial"/>
                <a:ea typeface="Arial"/>
                <a:cs typeface="Arial"/>
                <a:sym typeface="Arial"/>
              </a:rPr>
              <a:t> is the process by which food, oxygen, water, waste products are carried from one part of the body to the other,</a:t>
            </a:r>
            <a:endParaRPr b="0" i="0" sz="2400" u="none" cap="none" strike="noStrike">
              <a:solidFill>
                <a:schemeClr val="dk1"/>
              </a:solidFill>
              <a:latin typeface="Arial"/>
              <a:ea typeface="Arial"/>
              <a:cs typeface="Arial"/>
              <a:sym typeface="Arial"/>
            </a:endParaRPr>
          </a:p>
          <a:p>
            <a:pPr indent="-76200" lvl="0" marL="0" marR="0" rtl="0" algn="l">
              <a:lnSpc>
                <a:spcPct val="100000"/>
              </a:lnSpc>
              <a:spcBef>
                <a:spcPts val="0"/>
              </a:spcBef>
              <a:spcAft>
                <a:spcPts val="0"/>
              </a:spcAft>
              <a:buClr>
                <a:schemeClr val="dk1"/>
              </a:buClr>
              <a:buSzPts val="1200"/>
              <a:buFont typeface="Arial"/>
              <a:buChar char="●"/>
            </a:pPr>
            <a:r>
              <a:rPr b="1" i="0" lang="en-US" sz="2400" u="none" cap="none" strike="noStrike">
                <a:solidFill>
                  <a:srgbClr val="FF0000"/>
                </a:solidFill>
                <a:latin typeface="Arial"/>
                <a:ea typeface="Arial"/>
                <a:cs typeface="Arial"/>
                <a:sym typeface="Arial"/>
              </a:rPr>
              <a:t>iv) </a:t>
            </a:r>
            <a:r>
              <a:rPr b="1" i="0" lang="en-US" sz="2400" u="sng" cap="none" strike="noStrike">
                <a:solidFill>
                  <a:srgbClr val="FF0000"/>
                </a:solidFill>
                <a:latin typeface="Arial"/>
                <a:ea typeface="Arial"/>
                <a:cs typeface="Arial"/>
                <a:sym typeface="Arial"/>
              </a:rPr>
              <a:t>Excretion</a:t>
            </a:r>
            <a:r>
              <a:rPr b="1" i="0" lang="en-US" sz="2400" u="none" cap="none" strike="noStrike">
                <a:solidFill>
                  <a:srgbClr val="FF0000"/>
                </a:solidFill>
                <a:latin typeface="Arial"/>
                <a:ea typeface="Arial"/>
                <a:cs typeface="Arial"/>
                <a:sym typeface="Arial"/>
              </a:rPr>
              <a:t> :-</a:t>
            </a:r>
            <a:r>
              <a:rPr b="1" i="0" lang="en-US" sz="2400" u="none" cap="none" strike="noStrike">
                <a:solidFill>
                  <a:srgbClr val="0000FF"/>
                </a:solidFill>
                <a:latin typeface="Arial"/>
                <a:ea typeface="Arial"/>
                <a:cs typeface="Arial"/>
                <a:sym typeface="Arial"/>
              </a:rPr>
              <a:t> is the process by which waste products are removed from the body.  </a:t>
            </a:r>
            <a:endParaRPr b="0" i="0" sz="2400" u="none" cap="none" strike="noStrike">
              <a:solidFill>
                <a:schemeClr val="dk1"/>
              </a:solidFill>
              <a:latin typeface="Arial"/>
              <a:ea typeface="Arial"/>
              <a:cs typeface="Arial"/>
              <a:sym typeface="Arial"/>
            </a:endParaRPr>
          </a:p>
        </p:txBody>
      </p:sp>
      <p:pic>
        <p:nvPicPr>
          <p:cNvPr id="120" name="Google Shape;120;p23"/>
          <p:cNvPicPr preferRelativeResize="0"/>
          <p:nvPr/>
        </p:nvPicPr>
        <p:blipFill rotWithShape="1">
          <a:blip r:embed="rId3">
            <a:alphaModFix/>
          </a:blip>
          <a:srcRect b="0" l="0" r="0" t="0"/>
          <a:stretch/>
        </p:blipFill>
        <p:spPr>
          <a:xfrm>
            <a:off x="1261730" y="5279066"/>
            <a:ext cx="3990754" cy="4077586"/>
          </a:xfrm>
          <a:prstGeom prst="rect">
            <a:avLst/>
          </a:prstGeom>
          <a:noFill/>
          <a:ln>
            <a:noFill/>
          </a:ln>
        </p:spPr>
      </p:pic>
      <p:pic>
        <p:nvPicPr>
          <p:cNvPr id="121" name="Google Shape;121;p23"/>
          <p:cNvPicPr preferRelativeResize="0"/>
          <p:nvPr/>
        </p:nvPicPr>
        <p:blipFill rotWithShape="1">
          <a:blip r:embed="rId4">
            <a:alphaModFix/>
          </a:blip>
          <a:srcRect b="0" l="0" r="0" t="0"/>
          <a:stretch/>
        </p:blipFill>
        <p:spPr>
          <a:xfrm>
            <a:off x="5466906" y="5300332"/>
            <a:ext cx="3677093" cy="3949994"/>
          </a:xfrm>
          <a:prstGeom prst="rect">
            <a:avLst/>
          </a:prstGeom>
          <a:noFill/>
          <a:ln>
            <a:noFill/>
          </a:ln>
        </p:spPr>
      </p:pic>
      <p:pic>
        <p:nvPicPr>
          <p:cNvPr id="122" name="Google Shape;122;p23"/>
          <p:cNvPicPr preferRelativeResize="0"/>
          <p:nvPr/>
        </p:nvPicPr>
        <p:blipFill rotWithShape="1">
          <a:blip r:embed="rId5">
            <a:alphaModFix/>
          </a:blip>
          <a:srcRect b="0" l="0" r="0" t="0"/>
          <a:stretch/>
        </p:blipFill>
        <p:spPr>
          <a:xfrm>
            <a:off x="9186530" y="5257801"/>
            <a:ext cx="3423684" cy="3652282"/>
          </a:xfrm>
          <a:prstGeom prst="rect">
            <a:avLst/>
          </a:prstGeom>
          <a:noFill/>
          <a:ln>
            <a:noFill/>
          </a:ln>
        </p:spPr>
      </p:pic>
      <p:pic>
        <p:nvPicPr>
          <p:cNvPr id="123" name="Google Shape;123;p23"/>
          <p:cNvPicPr preferRelativeResize="0"/>
          <p:nvPr/>
        </p:nvPicPr>
        <p:blipFill rotWithShape="1">
          <a:blip r:embed="rId6">
            <a:alphaModFix/>
          </a:blip>
          <a:srcRect b="0" l="0" r="0" t="0"/>
          <a:stretch/>
        </p:blipFill>
        <p:spPr>
          <a:xfrm>
            <a:off x="13216268" y="5406656"/>
            <a:ext cx="3391787" cy="382240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42"/>
          <p:cNvSpPr txBox="1"/>
          <p:nvPr>
            <p:ph idx="12" type="sldNum"/>
          </p:nvPr>
        </p:nvSpPr>
        <p:spPr>
          <a:xfrm>
            <a:off x="15240000" y="963930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id="362" name="Google Shape;362;p42"/>
          <p:cNvPicPr preferRelativeResize="0"/>
          <p:nvPr/>
        </p:nvPicPr>
        <p:blipFill rotWithShape="1">
          <a:blip r:embed="rId3">
            <a:alphaModFix/>
          </a:blip>
          <a:srcRect b="0" l="0" r="0" t="0"/>
          <a:stretch/>
        </p:blipFill>
        <p:spPr>
          <a:xfrm>
            <a:off x="1807535" y="304799"/>
            <a:ext cx="13928651" cy="937082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43"/>
          <p:cNvSpPr txBox="1"/>
          <p:nvPr>
            <p:ph idx="12" type="sldNum"/>
          </p:nvPr>
        </p:nvSpPr>
        <p:spPr>
          <a:xfrm>
            <a:off x="15240000" y="963930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id="368" name="Google Shape;368;p43"/>
          <p:cNvPicPr preferRelativeResize="0"/>
          <p:nvPr/>
        </p:nvPicPr>
        <p:blipFill rotWithShape="1">
          <a:blip r:embed="rId3">
            <a:alphaModFix/>
          </a:blip>
          <a:srcRect b="0" l="0" r="0" t="0"/>
          <a:stretch/>
        </p:blipFill>
        <p:spPr>
          <a:xfrm>
            <a:off x="1695893" y="389861"/>
            <a:ext cx="14125354" cy="900932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44"/>
          <p:cNvSpPr txBox="1"/>
          <p:nvPr>
            <p:ph idx="12" type="sldNum"/>
          </p:nvPr>
        </p:nvSpPr>
        <p:spPr>
          <a:xfrm>
            <a:off x="15240000" y="963930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374" name="Google Shape;374;p44"/>
          <p:cNvSpPr txBox="1"/>
          <p:nvPr>
            <p:ph idx="4294967295" type="subTitle"/>
          </p:nvPr>
        </p:nvSpPr>
        <p:spPr>
          <a:xfrm>
            <a:off x="1756144" y="301255"/>
            <a:ext cx="13980042" cy="943816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400"/>
              </a:spcBef>
              <a:spcAft>
                <a:spcPts val="0"/>
              </a:spcAft>
              <a:buClr>
                <a:srgbClr val="FF0000"/>
              </a:buClr>
              <a:buSzPts val="1200"/>
              <a:buFont typeface="Arial"/>
              <a:buNone/>
            </a:pPr>
            <a:r>
              <a:rPr b="1" i="0" lang="en-US" sz="3000" u="sng" cap="none" strike="noStrike">
                <a:solidFill>
                  <a:srgbClr val="FF0000"/>
                </a:solidFill>
                <a:latin typeface="Arial"/>
                <a:ea typeface="Arial"/>
                <a:cs typeface="Arial"/>
                <a:sym typeface="Arial"/>
              </a:rPr>
              <a:t>Nephron :-</a:t>
            </a:r>
            <a:endParaRPr b="0" i="0" sz="3000" u="none" cap="none" strike="noStrike">
              <a:solidFill>
                <a:srgbClr val="FF0000"/>
              </a:solidFill>
              <a:latin typeface="Arial"/>
              <a:ea typeface="Arial"/>
              <a:cs typeface="Arial"/>
              <a:sym typeface="Arial"/>
            </a:endParaRPr>
          </a:p>
          <a:p>
            <a:pPr indent="0" lvl="0" marL="0" marR="0" rtl="0" algn="l">
              <a:lnSpc>
                <a:spcPct val="90000"/>
              </a:lnSpc>
              <a:spcBef>
                <a:spcPts val="0"/>
              </a:spcBef>
              <a:spcAft>
                <a:spcPts val="0"/>
              </a:spcAft>
              <a:buClr>
                <a:srgbClr val="FF0000"/>
              </a:buClr>
              <a:buSzPts val="1200"/>
              <a:buFont typeface="Arial"/>
              <a:buNone/>
            </a:pPr>
            <a:r>
              <a:rPr b="1" i="0" lang="en-US" sz="3000" u="none" cap="none" strike="noStrike">
                <a:solidFill>
                  <a:schemeClr val="dk1"/>
                </a:solidFill>
                <a:latin typeface="Arial"/>
                <a:ea typeface="Arial"/>
                <a:cs typeface="Arial"/>
                <a:sym typeface="Arial"/>
              </a:rPr>
              <a:t>     </a:t>
            </a:r>
            <a:r>
              <a:rPr b="1" i="0" lang="en-US" sz="3000" u="none" cap="none" strike="noStrike">
                <a:solidFill>
                  <a:srgbClr val="0000FF"/>
                </a:solidFill>
                <a:latin typeface="Arial"/>
                <a:ea typeface="Arial"/>
                <a:cs typeface="Arial"/>
                <a:sym typeface="Arial"/>
              </a:rPr>
              <a:t>Each nephron has a cup like structure called Bowman’s capsule containing a bundle of capillaries called glomerulus. The Bowman’s capsule leads into a tubular structure which joins into a collecting duct. The renal artery brings the nitrogenous waste like ammonia, urea, uric acid (urine) along with excess water, salts etc. into the nephron. It filters the nitrogenous waste, water and salts which passes through the tubular structure into the collecting duct. The waste then passes through the ureters into the urinary bladder and is then sent out through the urethra</a:t>
            </a:r>
            <a:endParaRPr b="0" i="0" sz="3000" u="none" cap="none" strike="noStrike">
              <a:solidFill>
                <a:srgbClr val="FF0000"/>
              </a:solidFill>
              <a:latin typeface="Arial"/>
              <a:ea typeface="Arial"/>
              <a:cs typeface="Arial"/>
              <a:sym typeface="Arial"/>
            </a:endParaRPr>
          </a:p>
          <a:p>
            <a:pPr indent="0" lvl="0" marL="0" marR="0" rtl="0" algn="l">
              <a:lnSpc>
                <a:spcPct val="90000"/>
              </a:lnSpc>
              <a:spcBef>
                <a:spcPts val="0"/>
              </a:spcBef>
              <a:spcAft>
                <a:spcPts val="0"/>
              </a:spcAft>
              <a:buClr>
                <a:srgbClr val="FF0000"/>
              </a:buClr>
              <a:buSzPts val="1200"/>
              <a:buFont typeface="Arial"/>
              <a:buNone/>
            </a:pPr>
            <a:r>
              <a:rPr b="1" i="0" lang="en-US" sz="3000" u="none" cap="none" strike="noStrike">
                <a:solidFill>
                  <a:srgbClr val="0000FF"/>
                </a:solidFill>
                <a:latin typeface="Arial"/>
                <a:ea typeface="Arial"/>
                <a:cs typeface="Arial"/>
                <a:sym typeface="Arial"/>
              </a:rPr>
              <a:t>as urine.</a:t>
            </a:r>
            <a:endParaRPr b="0" i="0" sz="3000" u="none" cap="none" strike="noStrike">
              <a:solidFill>
                <a:srgbClr val="FF0000"/>
              </a:solidFill>
              <a:latin typeface="Arial"/>
              <a:ea typeface="Arial"/>
              <a:cs typeface="Arial"/>
              <a:sym typeface="Arial"/>
            </a:endParaRPr>
          </a:p>
          <a:p>
            <a:pPr indent="0" lvl="0" marL="0" marR="0" rtl="0" algn="l">
              <a:lnSpc>
                <a:spcPct val="90000"/>
              </a:lnSpc>
              <a:spcBef>
                <a:spcPts val="0"/>
              </a:spcBef>
              <a:spcAft>
                <a:spcPts val="0"/>
              </a:spcAft>
              <a:buClr>
                <a:srgbClr val="FF0000"/>
              </a:buClr>
              <a:buSzPts val="1200"/>
              <a:buFont typeface="Arial"/>
              <a:buNone/>
            </a:pPr>
            <a:r>
              <a:rPr b="1" i="0" lang="en-US" sz="3000" u="none" cap="none" strike="noStrike">
                <a:solidFill>
                  <a:srgbClr val="0000FF"/>
                </a:solidFill>
                <a:latin typeface="Arial"/>
                <a:ea typeface="Arial"/>
                <a:cs typeface="Arial"/>
                <a:sym typeface="Arial"/>
              </a:rPr>
              <a:t>   The useful products like amino acids, glucose, salts etc. are reabsorbed by the capillaries around the tubular structure and goes into the real vein.  </a:t>
            </a:r>
            <a:endParaRPr b="0" i="0" sz="3000" u="none" cap="none" strike="noStrike">
              <a:solidFill>
                <a:srgbClr val="FF0000"/>
              </a:solidFill>
              <a:latin typeface="Arial"/>
              <a:ea typeface="Arial"/>
              <a:cs typeface="Arial"/>
              <a:sym typeface="Arial"/>
            </a:endParaRPr>
          </a:p>
          <a:p>
            <a:pPr indent="0" lvl="0" marL="0" marR="0" rtl="0" algn="l">
              <a:lnSpc>
                <a:spcPct val="90000"/>
              </a:lnSpc>
              <a:spcBef>
                <a:spcPts val="0"/>
              </a:spcBef>
              <a:spcAft>
                <a:spcPts val="0"/>
              </a:spcAft>
              <a:buClr>
                <a:srgbClr val="FF0000"/>
              </a:buClr>
              <a:buSzPts val="1200"/>
              <a:buFont typeface="Arial"/>
              <a:buNone/>
            </a:pPr>
            <a:r>
              <a:rPr b="1" i="0" lang="en-US" sz="3000" u="none" cap="none" strike="noStrike">
                <a:solidFill>
                  <a:srgbClr val="FF0000"/>
                </a:solidFill>
                <a:latin typeface="Arial"/>
                <a:ea typeface="Arial"/>
                <a:cs typeface="Arial"/>
                <a:sym typeface="Arial"/>
              </a:rPr>
              <a:t>b) </a:t>
            </a:r>
            <a:r>
              <a:rPr b="1" i="0" lang="en-US" sz="3000" u="sng" cap="none" strike="noStrike">
                <a:solidFill>
                  <a:srgbClr val="FF0000"/>
                </a:solidFill>
                <a:latin typeface="Arial"/>
                <a:ea typeface="Arial"/>
                <a:cs typeface="Arial"/>
                <a:sym typeface="Arial"/>
              </a:rPr>
              <a:t>Excretion in plants :-</a:t>
            </a:r>
            <a:endParaRPr b="0" i="0" sz="3000" u="none" cap="none" strike="noStrike">
              <a:solidFill>
                <a:srgbClr val="FF0000"/>
              </a:solidFill>
              <a:latin typeface="Arial"/>
              <a:ea typeface="Arial"/>
              <a:cs typeface="Arial"/>
              <a:sym typeface="Arial"/>
            </a:endParaRPr>
          </a:p>
          <a:p>
            <a:pPr indent="0" lvl="0" marL="0" marR="0" rtl="0" algn="l">
              <a:lnSpc>
                <a:spcPct val="90000"/>
              </a:lnSpc>
              <a:spcBef>
                <a:spcPts val="0"/>
              </a:spcBef>
              <a:spcAft>
                <a:spcPts val="0"/>
              </a:spcAft>
              <a:buClr>
                <a:srgbClr val="FF0000"/>
              </a:buClr>
              <a:buSzPts val="1200"/>
              <a:buFont typeface="Arial"/>
              <a:buNone/>
            </a:pPr>
            <a:r>
              <a:rPr b="1" i="0" lang="en-US" sz="3000" u="none" cap="none" strike="noStrike">
                <a:solidFill>
                  <a:schemeClr val="dk1"/>
                </a:solidFill>
                <a:latin typeface="Arial"/>
                <a:ea typeface="Arial"/>
                <a:cs typeface="Arial"/>
                <a:sym typeface="Arial"/>
              </a:rPr>
              <a:t>   </a:t>
            </a:r>
            <a:r>
              <a:rPr b="1" i="0" lang="en-US" sz="3000" u="none" cap="none" strike="noStrike">
                <a:solidFill>
                  <a:srgbClr val="0000FF"/>
                </a:solidFill>
                <a:latin typeface="Arial"/>
                <a:ea typeface="Arial"/>
                <a:cs typeface="Arial"/>
                <a:sym typeface="Arial"/>
              </a:rPr>
              <a:t>In plants the gaseous waste products produced during respiration (CO</a:t>
            </a:r>
            <a:r>
              <a:rPr b="1" baseline="-25000" i="0" lang="en-US" sz="3000" u="none" cap="none" strike="noStrike">
                <a:solidFill>
                  <a:srgbClr val="0000FF"/>
                </a:solidFill>
                <a:latin typeface="Arial"/>
                <a:ea typeface="Arial"/>
                <a:cs typeface="Arial"/>
                <a:sym typeface="Arial"/>
              </a:rPr>
              <a:t>2</a:t>
            </a:r>
            <a:r>
              <a:rPr b="1" i="0" lang="en-US" sz="3000" u="none" cap="none" strike="noStrike">
                <a:solidFill>
                  <a:srgbClr val="0000FF"/>
                </a:solidFill>
                <a:latin typeface="Arial"/>
                <a:ea typeface="Arial"/>
                <a:cs typeface="Arial"/>
                <a:sym typeface="Arial"/>
              </a:rPr>
              <a:t>) and photosynthesis (O</a:t>
            </a:r>
            <a:r>
              <a:rPr b="1" baseline="-25000" i="0" lang="en-US" sz="3000" u="none" cap="none" strike="noStrike">
                <a:solidFill>
                  <a:srgbClr val="0000FF"/>
                </a:solidFill>
                <a:latin typeface="Arial"/>
                <a:ea typeface="Arial"/>
                <a:cs typeface="Arial"/>
                <a:sym typeface="Arial"/>
              </a:rPr>
              <a:t>2</a:t>
            </a:r>
            <a:r>
              <a:rPr b="1" i="0" lang="en-US" sz="3000" u="none" cap="none" strike="noStrike">
                <a:solidFill>
                  <a:srgbClr val="0000FF"/>
                </a:solidFill>
                <a:latin typeface="Arial"/>
                <a:ea typeface="Arial"/>
                <a:cs typeface="Arial"/>
                <a:sym typeface="Arial"/>
              </a:rPr>
              <a:t>) are removed through the stomata. Excess water is removed through the stomata. This process is called transpiration.</a:t>
            </a:r>
            <a:endParaRPr b="0" i="0" sz="3000" u="none" cap="none" strike="noStrike">
              <a:solidFill>
                <a:srgbClr val="FF0000"/>
              </a:solidFill>
              <a:latin typeface="Arial"/>
              <a:ea typeface="Arial"/>
              <a:cs typeface="Arial"/>
              <a:sym typeface="Arial"/>
            </a:endParaRPr>
          </a:p>
          <a:p>
            <a:pPr indent="0" lvl="0" marL="0" marR="0" rtl="0" algn="l">
              <a:lnSpc>
                <a:spcPct val="90000"/>
              </a:lnSpc>
              <a:spcBef>
                <a:spcPts val="0"/>
              </a:spcBef>
              <a:spcAft>
                <a:spcPts val="0"/>
              </a:spcAft>
              <a:buClr>
                <a:srgbClr val="FF0000"/>
              </a:buClr>
              <a:buSzPts val="1200"/>
              <a:buFont typeface="Arial"/>
              <a:buNone/>
            </a:pPr>
            <a:r>
              <a:rPr b="1" i="0" lang="en-US" sz="3000" u="none" cap="none" strike="noStrike">
                <a:solidFill>
                  <a:srgbClr val="0000FF"/>
                </a:solidFill>
                <a:latin typeface="Arial"/>
                <a:ea typeface="Arial"/>
                <a:cs typeface="Arial"/>
                <a:sym typeface="Arial"/>
              </a:rPr>
              <a:t>   Some waste products are stored in the leaves and removed when the leaves dry and fall off. Some waste products are stored in vacuoles. Some waste products like gums and resins are stored in the old xylem cells. Some waste products are removed through the roots. </a:t>
            </a:r>
            <a:endParaRPr b="0" i="0" sz="3000" u="none" cap="none" strike="noStrike">
              <a:solidFill>
                <a:srgbClr val="FF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45"/>
          <p:cNvSpPr txBox="1"/>
          <p:nvPr>
            <p:ph type="ctrTitle"/>
          </p:nvPr>
        </p:nvSpPr>
        <p:spPr>
          <a:xfrm>
            <a:off x="4492256" y="4065550"/>
            <a:ext cx="7772400" cy="14700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800"/>
              <a:buNone/>
            </a:pPr>
            <a:r>
              <a:rPr lang="en-US" sz="9600">
                <a:latin typeface="Limelight"/>
                <a:ea typeface="Limelight"/>
                <a:cs typeface="Limelight"/>
                <a:sym typeface="Limelight"/>
              </a:rPr>
              <a:t>THANK YOU</a:t>
            </a:r>
            <a:endParaRPr/>
          </a:p>
        </p:txBody>
      </p:sp>
      <p:sp>
        <p:nvSpPr>
          <p:cNvPr id="380" name="Google Shape;380;p45"/>
          <p:cNvSpPr txBox="1"/>
          <p:nvPr>
            <p:ph idx="12" type="sldNum"/>
          </p:nvPr>
        </p:nvSpPr>
        <p:spPr>
          <a:xfrm>
            <a:off x="15240000" y="963930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6ED">
            <a:alpha val="73333"/>
          </a:srgbClr>
        </a:solidFill>
      </p:bgPr>
    </p:bg>
    <p:spTree>
      <p:nvGrpSpPr>
        <p:cNvPr id="127" name="Shape 127"/>
        <p:cNvGrpSpPr/>
        <p:nvPr/>
      </p:nvGrpSpPr>
      <p:grpSpPr>
        <a:xfrm>
          <a:off x="0" y="0"/>
          <a:ext cx="0" cy="0"/>
          <a:chOff x="0" y="0"/>
          <a:chExt cx="0" cy="0"/>
        </a:xfrm>
      </p:grpSpPr>
      <p:sp>
        <p:nvSpPr>
          <p:cNvPr id="128" name="Google Shape;128;p3"/>
          <p:cNvSpPr txBox="1"/>
          <p:nvPr>
            <p:ph idx="12" type="sldNum"/>
          </p:nvPr>
        </p:nvSpPr>
        <p:spPr>
          <a:xfrm>
            <a:off x="15697200" y="959352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solidFill>
                  <a:schemeClr val="dk1"/>
                </a:solidFill>
                <a:latin typeface="Cambria"/>
                <a:ea typeface="Cambria"/>
                <a:cs typeface="Cambria"/>
                <a:sym typeface="Cambria"/>
              </a:rPr>
              <a:t>‹#›</a:t>
            </a:fld>
            <a:r>
              <a:rPr lang="en-US" sz="1400">
                <a:solidFill>
                  <a:schemeClr val="dk1"/>
                </a:solidFill>
                <a:latin typeface="Cambria"/>
                <a:ea typeface="Cambria"/>
                <a:cs typeface="Cambria"/>
                <a:sym typeface="Cambria"/>
              </a:rPr>
              <a:t>/10</a:t>
            </a:r>
            <a:endParaRPr sz="1400">
              <a:solidFill>
                <a:schemeClr val="dk1"/>
              </a:solidFill>
              <a:latin typeface="Cambria"/>
              <a:ea typeface="Cambria"/>
              <a:cs typeface="Cambria"/>
              <a:sym typeface="Cambria"/>
            </a:endParaRPr>
          </a:p>
        </p:txBody>
      </p:sp>
      <p:sp>
        <p:nvSpPr>
          <p:cNvPr id="129" name="Google Shape;129;p3"/>
          <p:cNvSpPr txBox="1"/>
          <p:nvPr/>
        </p:nvSpPr>
        <p:spPr>
          <a:xfrm>
            <a:off x="1883734" y="753509"/>
            <a:ext cx="13171967" cy="777579"/>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4400"/>
              <a:buFont typeface="Calibri"/>
              <a:buNone/>
            </a:pPr>
            <a:r>
              <a:rPr b="1" i="0" lang="en-US" sz="4400" u="none" cap="none" strike="noStrike">
                <a:solidFill>
                  <a:srgbClr val="FF0000"/>
                </a:solidFill>
                <a:latin typeface="Times New Roman"/>
                <a:ea typeface="Times New Roman"/>
                <a:cs typeface="Times New Roman"/>
                <a:sym typeface="Times New Roman"/>
              </a:rPr>
              <a:t>3) </a:t>
            </a:r>
            <a:r>
              <a:rPr b="1" i="0" lang="en-US" sz="4400" u="sng" cap="none" strike="noStrike">
                <a:solidFill>
                  <a:srgbClr val="FF0000"/>
                </a:solidFill>
                <a:latin typeface="Times New Roman"/>
                <a:ea typeface="Times New Roman"/>
                <a:cs typeface="Times New Roman"/>
                <a:sym typeface="Times New Roman"/>
              </a:rPr>
              <a:t>Nutrition</a:t>
            </a:r>
            <a:r>
              <a:rPr b="1" i="0" lang="en-US" sz="4400" u="none" cap="none" strike="noStrike">
                <a:solidFill>
                  <a:srgbClr val="FF0000"/>
                </a:solidFill>
                <a:latin typeface="Times New Roman"/>
                <a:ea typeface="Times New Roman"/>
                <a:cs typeface="Times New Roman"/>
                <a:sym typeface="Times New Roman"/>
              </a:rPr>
              <a:t> :-</a:t>
            </a:r>
            <a:endParaRPr b="0" i="0" sz="4400" u="none" cap="none" strike="noStrike">
              <a:solidFill>
                <a:srgbClr val="FF0000"/>
              </a:solidFill>
              <a:latin typeface="Times New Roman"/>
              <a:ea typeface="Times New Roman"/>
              <a:cs typeface="Times New Roman"/>
              <a:sym typeface="Times New Roman"/>
            </a:endParaRPr>
          </a:p>
        </p:txBody>
      </p:sp>
      <p:sp>
        <p:nvSpPr>
          <p:cNvPr id="130" name="Google Shape;130;p3"/>
          <p:cNvSpPr txBox="1"/>
          <p:nvPr/>
        </p:nvSpPr>
        <p:spPr>
          <a:xfrm>
            <a:off x="675167" y="1766777"/>
            <a:ext cx="16719698" cy="8142768"/>
          </a:xfrm>
          <a:prstGeom prst="rect">
            <a:avLst/>
          </a:prstGeom>
          <a:noFill/>
          <a:ln>
            <a:noFill/>
          </a:ln>
        </p:spPr>
        <p:txBody>
          <a:bodyPr anchorCtr="0" anchor="t" bIns="45700" lIns="91425" spcFirstLastPara="1" rIns="91425" wrap="square" tIns="45700">
            <a:noAutofit/>
          </a:bodyPr>
          <a:lstStyle/>
          <a:p>
            <a:pPr indent="-76200" lvl="0" marL="0" marR="0" rtl="0" algn="l">
              <a:lnSpc>
                <a:spcPct val="100000"/>
              </a:lnSpc>
              <a:spcBef>
                <a:spcPts val="400"/>
              </a:spcBef>
              <a:spcAft>
                <a:spcPts val="0"/>
              </a:spcAft>
              <a:buClr>
                <a:schemeClr val="dk1"/>
              </a:buClr>
              <a:buSzPts val="1200"/>
              <a:buFont typeface="Arial"/>
              <a:buChar char="●"/>
            </a:pPr>
            <a:r>
              <a:rPr b="1" i="0" lang="en-US" sz="3000" u="none" cap="none" strike="noStrike">
                <a:solidFill>
                  <a:schemeClr val="dk1"/>
                </a:solidFill>
                <a:latin typeface="Arial"/>
                <a:ea typeface="Arial"/>
                <a:cs typeface="Arial"/>
                <a:sym typeface="Arial"/>
              </a:rPr>
              <a:t>   </a:t>
            </a:r>
            <a:r>
              <a:rPr b="1" i="0" lang="en-US" sz="3000" u="none" cap="none" strike="noStrike">
                <a:solidFill>
                  <a:srgbClr val="0000FF"/>
                </a:solidFill>
                <a:latin typeface="Arial"/>
                <a:ea typeface="Arial"/>
                <a:cs typeface="Arial"/>
                <a:sym typeface="Arial"/>
              </a:rPr>
              <a:t>Nutrition is the process of taking food by an organism and its utilisation by the body to build the body, for growth, to repair the damaged parts of the body and for energy.</a:t>
            </a:r>
            <a:endParaRPr b="0" i="0" sz="3000" u="none" cap="none" strike="noStrike">
              <a:solidFill>
                <a:schemeClr val="dk1"/>
              </a:solidFill>
              <a:latin typeface="Arial"/>
              <a:ea typeface="Arial"/>
              <a:cs typeface="Arial"/>
              <a:sym typeface="Arial"/>
            </a:endParaRPr>
          </a:p>
          <a:p>
            <a:pPr indent="-76200" lvl="0" marL="0" marR="0" rtl="0" algn="l">
              <a:lnSpc>
                <a:spcPct val="100000"/>
              </a:lnSpc>
              <a:spcBef>
                <a:spcPts val="0"/>
              </a:spcBef>
              <a:spcAft>
                <a:spcPts val="0"/>
              </a:spcAft>
              <a:buClr>
                <a:schemeClr val="dk1"/>
              </a:buClr>
              <a:buSzPts val="1200"/>
              <a:buFont typeface="Arial"/>
              <a:buChar char="●"/>
            </a:pPr>
            <a:r>
              <a:rPr b="1" i="0" lang="en-US" sz="3000" u="none" cap="none" strike="noStrike">
                <a:solidFill>
                  <a:srgbClr val="0000FF"/>
                </a:solidFill>
                <a:latin typeface="Arial"/>
                <a:ea typeface="Arial"/>
                <a:cs typeface="Arial"/>
                <a:sym typeface="Arial"/>
              </a:rPr>
              <a:t>  Life on earth depends on carbon based molecules and most of the food are also carbon based molecules. The outside raw materials used by living organisms are food, water and air.</a:t>
            </a:r>
            <a:endParaRPr b="0" i="0" sz="3000" u="none" cap="none" strike="noStrike">
              <a:solidFill>
                <a:schemeClr val="dk1"/>
              </a:solidFill>
              <a:latin typeface="Arial"/>
              <a:ea typeface="Arial"/>
              <a:cs typeface="Arial"/>
              <a:sym typeface="Arial"/>
            </a:endParaRPr>
          </a:p>
          <a:p>
            <a:pPr indent="-76200" lvl="0" marL="0" marR="0" rtl="0" algn="l">
              <a:lnSpc>
                <a:spcPct val="100000"/>
              </a:lnSpc>
              <a:spcBef>
                <a:spcPts val="0"/>
              </a:spcBef>
              <a:spcAft>
                <a:spcPts val="0"/>
              </a:spcAft>
              <a:buClr>
                <a:schemeClr val="dk1"/>
              </a:buClr>
              <a:buSzPts val="1200"/>
              <a:buFont typeface="Arial"/>
              <a:buChar char="●"/>
            </a:pPr>
            <a:r>
              <a:rPr b="1" i="0" lang="en-US" sz="3000" u="none" cap="none" strike="noStrike">
                <a:solidFill>
                  <a:srgbClr val="FF0000"/>
                </a:solidFill>
                <a:latin typeface="Arial"/>
                <a:ea typeface="Arial"/>
                <a:cs typeface="Arial"/>
                <a:sym typeface="Arial"/>
              </a:rPr>
              <a:t>a) </a:t>
            </a:r>
            <a:r>
              <a:rPr b="1" i="0" lang="en-US" sz="3000" u="sng" cap="none" strike="noStrike">
                <a:solidFill>
                  <a:srgbClr val="FF0000"/>
                </a:solidFill>
                <a:latin typeface="Arial"/>
                <a:ea typeface="Arial"/>
                <a:cs typeface="Arial"/>
                <a:sym typeface="Arial"/>
              </a:rPr>
              <a:t>Modes of nutrition :-</a:t>
            </a:r>
            <a:r>
              <a:rPr b="1" i="0" lang="en-US" sz="3000" u="none" cap="none" strike="noStrike">
                <a:solidFill>
                  <a:srgbClr val="0000FF"/>
                </a:solidFill>
                <a:latin typeface="Arial"/>
                <a:ea typeface="Arial"/>
                <a:cs typeface="Arial"/>
                <a:sym typeface="Arial"/>
              </a:rPr>
              <a:t> There are two main modes of nutrition. They are autotrophic nutrition and heterotrophic nutrition.</a:t>
            </a:r>
            <a:endParaRPr b="0" i="0" sz="3000" u="none" cap="none" strike="noStrike">
              <a:solidFill>
                <a:schemeClr val="dk1"/>
              </a:solidFill>
              <a:latin typeface="Arial"/>
              <a:ea typeface="Arial"/>
              <a:cs typeface="Arial"/>
              <a:sym typeface="Arial"/>
            </a:endParaRPr>
          </a:p>
          <a:p>
            <a:pPr indent="-76200" lvl="0" marL="0" marR="0" rtl="0" algn="l">
              <a:lnSpc>
                <a:spcPct val="100000"/>
              </a:lnSpc>
              <a:spcBef>
                <a:spcPts val="0"/>
              </a:spcBef>
              <a:spcAft>
                <a:spcPts val="0"/>
              </a:spcAft>
              <a:buClr>
                <a:schemeClr val="dk1"/>
              </a:buClr>
              <a:buSzPts val="1200"/>
              <a:buFont typeface="Arial"/>
              <a:buChar char="●"/>
            </a:pPr>
            <a:r>
              <a:rPr b="1" i="0" lang="en-US" sz="3000" u="none" cap="none" strike="noStrike">
                <a:solidFill>
                  <a:srgbClr val="FF0000"/>
                </a:solidFill>
                <a:latin typeface="Arial"/>
                <a:ea typeface="Arial"/>
                <a:cs typeface="Arial"/>
                <a:sym typeface="Arial"/>
              </a:rPr>
              <a:t>i) </a:t>
            </a:r>
            <a:r>
              <a:rPr b="1" i="0" lang="en-US" sz="3000" u="sng" cap="none" strike="noStrike">
                <a:solidFill>
                  <a:srgbClr val="FF0000"/>
                </a:solidFill>
                <a:latin typeface="Arial"/>
                <a:ea typeface="Arial"/>
                <a:cs typeface="Arial"/>
                <a:sym typeface="Arial"/>
              </a:rPr>
              <a:t>Autotrophic nutrition</a:t>
            </a:r>
            <a:r>
              <a:rPr b="1" i="0" lang="en-US" sz="3000" u="none" cap="none" strike="noStrike">
                <a:solidFill>
                  <a:srgbClr val="FF0000"/>
                </a:solidFill>
                <a:latin typeface="Arial"/>
                <a:ea typeface="Arial"/>
                <a:cs typeface="Arial"/>
                <a:sym typeface="Arial"/>
              </a:rPr>
              <a:t> :-</a:t>
            </a:r>
            <a:r>
              <a:rPr b="1" i="0" lang="en-US" sz="3000" u="none" cap="none" strike="noStrike">
                <a:solidFill>
                  <a:srgbClr val="0000FF"/>
                </a:solidFill>
                <a:latin typeface="Arial"/>
                <a:ea typeface="Arial"/>
                <a:cs typeface="Arial"/>
                <a:sym typeface="Arial"/>
              </a:rPr>
              <a:t> is nutrition in which organisms prepare their own food from simple inorganic substances like carbon dioxide and water in the presence of sunlight and chlorophyll.</a:t>
            </a:r>
            <a:endParaRPr b="0" i="0" sz="3000" u="none" cap="none" strike="noStrike">
              <a:solidFill>
                <a:schemeClr val="dk1"/>
              </a:solidFill>
              <a:latin typeface="Arial"/>
              <a:ea typeface="Arial"/>
              <a:cs typeface="Arial"/>
              <a:sym typeface="Arial"/>
            </a:endParaRPr>
          </a:p>
          <a:p>
            <a:pPr indent="-76200" lvl="0" marL="0" marR="0" rtl="0" algn="l">
              <a:lnSpc>
                <a:spcPct val="100000"/>
              </a:lnSpc>
              <a:spcBef>
                <a:spcPts val="0"/>
              </a:spcBef>
              <a:spcAft>
                <a:spcPts val="0"/>
              </a:spcAft>
              <a:buClr>
                <a:schemeClr val="dk1"/>
              </a:buClr>
              <a:buSzPts val="1200"/>
              <a:buFont typeface="Arial"/>
              <a:buChar char="●"/>
            </a:pPr>
            <a:r>
              <a:rPr b="1" i="0" lang="en-US" sz="3000" u="none" cap="none" strike="noStrike">
                <a:solidFill>
                  <a:srgbClr val="0000FF"/>
                </a:solidFill>
                <a:latin typeface="Arial"/>
                <a:ea typeface="Arial"/>
                <a:cs typeface="Arial"/>
                <a:sym typeface="Arial"/>
              </a:rPr>
              <a:t>  Eg :- all green plants and some bacteria.</a:t>
            </a:r>
            <a:endParaRPr b="0" i="0" sz="3000" u="none" cap="none" strike="noStrike">
              <a:solidFill>
                <a:schemeClr val="dk1"/>
              </a:solidFill>
              <a:latin typeface="Arial"/>
              <a:ea typeface="Arial"/>
              <a:cs typeface="Arial"/>
              <a:sym typeface="Arial"/>
            </a:endParaRPr>
          </a:p>
          <a:p>
            <a:pPr indent="-76200" lvl="0" marL="0" marR="0" rtl="0" algn="l">
              <a:lnSpc>
                <a:spcPct val="100000"/>
              </a:lnSpc>
              <a:spcBef>
                <a:spcPts val="0"/>
              </a:spcBef>
              <a:spcAft>
                <a:spcPts val="0"/>
              </a:spcAft>
              <a:buClr>
                <a:schemeClr val="dk1"/>
              </a:buClr>
              <a:buSzPts val="1200"/>
              <a:buFont typeface="Arial"/>
              <a:buChar char="●"/>
            </a:pPr>
            <a:r>
              <a:rPr b="1" i="0" lang="en-US" sz="3000" u="none" cap="none" strike="noStrike">
                <a:solidFill>
                  <a:srgbClr val="FF0000"/>
                </a:solidFill>
                <a:latin typeface="Arial"/>
                <a:ea typeface="Arial"/>
                <a:cs typeface="Arial"/>
                <a:sym typeface="Arial"/>
              </a:rPr>
              <a:t>ii) </a:t>
            </a:r>
            <a:r>
              <a:rPr b="1" i="0" lang="en-US" sz="3000" u="sng" cap="none" strike="noStrike">
                <a:solidFill>
                  <a:srgbClr val="FF0000"/>
                </a:solidFill>
                <a:latin typeface="Arial"/>
                <a:ea typeface="Arial"/>
                <a:cs typeface="Arial"/>
                <a:sym typeface="Arial"/>
              </a:rPr>
              <a:t>Heterotrophic nutrition :-</a:t>
            </a:r>
            <a:r>
              <a:rPr b="1" i="0" lang="en-US" sz="3000" u="sng" cap="none" strike="noStrike">
                <a:solidFill>
                  <a:srgbClr val="0000FF"/>
                </a:solidFill>
                <a:latin typeface="Arial"/>
                <a:ea typeface="Arial"/>
                <a:cs typeface="Arial"/>
                <a:sym typeface="Arial"/>
              </a:rPr>
              <a:t> </a:t>
            </a:r>
            <a:r>
              <a:rPr b="1" i="0" lang="en-US" sz="3000" u="none" cap="none" strike="noStrike">
                <a:solidFill>
                  <a:srgbClr val="0000FF"/>
                </a:solidFill>
                <a:latin typeface="Arial"/>
                <a:ea typeface="Arial"/>
                <a:cs typeface="Arial"/>
                <a:sym typeface="Arial"/>
              </a:rPr>
              <a:t>is nutrition in which organisms get their food directly or indirectly from plants.</a:t>
            </a:r>
            <a:endParaRPr b="0" i="0" sz="3000" u="none" cap="none" strike="noStrike">
              <a:solidFill>
                <a:schemeClr val="dk1"/>
              </a:solidFill>
              <a:latin typeface="Arial"/>
              <a:ea typeface="Arial"/>
              <a:cs typeface="Arial"/>
              <a:sym typeface="Arial"/>
            </a:endParaRPr>
          </a:p>
          <a:p>
            <a:pPr indent="-76200" lvl="0" marL="0" marR="0" rtl="0" algn="l">
              <a:lnSpc>
                <a:spcPct val="100000"/>
              </a:lnSpc>
              <a:spcBef>
                <a:spcPts val="0"/>
              </a:spcBef>
              <a:spcAft>
                <a:spcPts val="0"/>
              </a:spcAft>
              <a:buClr>
                <a:schemeClr val="dk1"/>
              </a:buClr>
              <a:buSzPts val="1200"/>
              <a:buFont typeface="Arial"/>
              <a:buChar char="●"/>
            </a:pPr>
            <a:r>
              <a:rPr b="1" i="0" lang="en-US" sz="3000" u="none" cap="none" strike="noStrike">
                <a:solidFill>
                  <a:srgbClr val="0000FF"/>
                </a:solidFill>
                <a:latin typeface="Arial"/>
                <a:ea typeface="Arial"/>
                <a:cs typeface="Arial"/>
                <a:sym typeface="Arial"/>
              </a:rPr>
              <a:t>  Eg :- all animals fungi and some bacteria.</a:t>
            </a:r>
            <a:endParaRPr b="0" i="0" sz="3000" u="none" cap="none" strike="noStrike">
              <a:solidFill>
                <a:schemeClr val="dk1"/>
              </a:solidFill>
              <a:latin typeface="Arial"/>
              <a:ea typeface="Arial"/>
              <a:cs typeface="Arial"/>
              <a:sym typeface="Arial"/>
            </a:endParaRPr>
          </a:p>
          <a:p>
            <a:pPr indent="-76200" lvl="0" marL="0" marR="0" rtl="0" algn="l">
              <a:lnSpc>
                <a:spcPct val="100000"/>
              </a:lnSpc>
              <a:spcBef>
                <a:spcPts val="0"/>
              </a:spcBef>
              <a:spcAft>
                <a:spcPts val="0"/>
              </a:spcAft>
              <a:buClr>
                <a:schemeClr val="dk1"/>
              </a:buClr>
              <a:buSzPts val="1200"/>
              <a:buFont typeface="Arial"/>
              <a:buChar char="●"/>
            </a:pPr>
            <a:r>
              <a:rPr b="1" i="0" lang="en-US" sz="3000" u="none" cap="none" strike="noStrike">
                <a:solidFill>
                  <a:srgbClr val="FF0000"/>
                </a:solidFill>
                <a:latin typeface="Arial"/>
                <a:ea typeface="Arial"/>
                <a:cs typeface="Arial"/>
                <a:sym typeface="Arial"/>
              </a:rPr>
              <a:t>b)</a:t>
            </a:r>
            <a:r>
              <a:rPr b="1" i="0" lang="en-US" sz="3000" u="none" cap="none" strike="noStrike">
                <a:solidFill>
                  <a:srgbClr val="0000FF"/>
                </a:solidFill>
                <a:latin typeface="Arial"/>
                <a:ea typeface="Arial"/>
                <a:cs typeface="Arial"/>
                <a:sym typeface="Arial"/>
              </a:rPr>
              <a:t> </a:t>
            </a:r>
            <a:r>
              <a:rPr b="1" i="0" lang="en-US" sz="3000" u="sng" cap="none" strike="noStrike">
                <a:solidFill>
                  <a:srgbClr val="FF0000"/>
                </a:solidFill>
                <a:latin typeface="Arial"/>
                <a:ea typeface="Arial"/>
                <a:cs typeface="Arial"/>
                <a:sym typeface="Arial"/>
              </a:rPr>
              <a:t>Types of heterotrophic nutrition :-</a:t>
            </a:r>
            <a:r>
              <a:rPr b="1" i="0" lang="en-US" sz="3000" u="sng" cap="none" strike="noStrike">
                <a:solidFill>
                  <a:srgbClr val="0000FF"/>
                </a:solidFill>
                <a:latin typeface="Arial"/>
                <a:ea typeface="Arial"/>
                <a:cs typeface="Arial"/>
                <a:sym typeface="Arial"/>
              </a:rPr>
              <a:t> </a:t>
            </a:r>
            <a:r>
              <a:rPr b="1" i="0" lang="en-US" sz="3000" u="none" cap="none" strike="noStrike">
                <a:solidFill>
                  <a:srgbClr val="0000FF"/>
                </a:solidFill>
                <a:latin typeface="Arial"/>
                <a:ea typeface="Arial"/>
                <a:cs typeface="Arial"/>
                <a:sym typeface="Arial"/>
              </a:rPr>
              <a:t>There are three main types of heterotrophic nutrition. They are saprophytic, parasitic and holozoic nutritions.</a:t>
            </a:r>
            <a:endParaRPr b="0" i="0" sz="3000" u="none" cap="none" strike="noStrike">
              <a:solidFill>
                <a:schemeClr val="dk1"/>
              </a:solidFill>
              <a:latin typeface="Arial"/>
              <a:ea typeface="Arial"/>
              <a:cs typeface="Arial"/>
              <a:sym typeface="Arial"/>
            </a:endParaRPr>
          </a:p>
          <a:p>
            <a:pPr indent="-273050" lvl="0" marL="342900" marR="0" rtl="0" algn="l">
              <a:lnSpc>
                <a:spcPct val="100000"/>
              </a:lnSpc>
              <a:spcBef>
                <a:spcPts val="360"/>
              </a:spcBef>
              <a:spcAft>
                <a:spcPts val="0"/>
              </a:spcAft>
              <a:buClr>
                <a:schemeClr val="dk1"/>
              </a:buClr>
              <a:buSzPts val="1100"/>
              <a:buFont typeface="Arial"/>
              <a:buNone/>
            </a:pPr>
            <a:r>
              <a:t/>
            </a:r>
            <a:endParaRPr b="0" i="0" sz="3000" u="none" cap="none" strike="noStrik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6ED"/>
        </a:solidFill>
      </p:bgPr>
    </p:bg>
    <p:spTree>
      <p:nvGrpSpPr>
        <p:cNvPr id="134" name="Shape 134"/>
        <p:cNvGrpSpPr/>
        <p:nvPr/>
      </p:nvGrpSpPr>
      <p:grpSpPr>
        <a:xfrm>
          <a:off x="0" y="0"/>
          <a:ext cx="0" cy="0"/>
          <a:chOff x="0" y="0"/>
          <a:chExt cx="0" cy="0"/>
        </a:xfrm>
      </p:grpSpPr>
      <p:sp>
        <p:nvSpPr>
          <p:cNvPr id="135" name="Google Shape;135;p4"/>
          <p:cNvSpPr/>
          <p:nvPr/>
        </p:nvSpPr>
        <p:spPr>
          <a:xfrm>
            <a:off x="7284019" y="9251434"/>
            <a:ext cx="11003981" cy="1035566"/>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4"/>
          <p:cNvSpPr/>
          <p:nvPr/>
        </p:nvSpPr>
        <p:spPr>
          <a:xfrm flipH="1">
            <a:off x="847725" y="2324100"/>
            <a:ext cx="66675" cy="7162800"/>
          </a:xfrm>
          <a:prstGeom prst="rect">
            <a:avLst/>
          </a:prstGeom>
          <a:solidFill>
            <a:srgbClr val="5F83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4"/>
          <p:cNvSpPr txBox="1"/>
          <p:nvPr>
            <p:ph idx="12" type="sldNum"/>
          </p:nvPr>
        </p:nvSpPr>
        <p:spPr>
          <a:xfrm>
            <a:off x="15697200" y="959352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solidFill>
                  <a:schemeClr val="dk1"/>
                </a:solidFill>
                <a:latin typeface="Cambria"/>
                <a:ea typeface="Cambria"/>
                <a:cs typeface="Cambria"/>
                <a:sym typeface="Cambria"/>
              </a:rPr>
              <a:t>‹#›</a:t>
            </a:fld>
            <a:r>
              <a:rPr lang="en-US" sz="1400">
                <a:solidFill>
                  <a:schemeClr val="dk1"/>
                </a:solidFill>
                <a:latin typeface="Cambria"/>
                <a:ea typeface="Cambria"/>
                <a:cs typeface="Cambria"/>
                <a:sym typeface="Cambria"/>
              </a:rPr>
              <a:t>/10</a:t>
            </a:r>
            <a:endParaRPr sz="1400">
              <a:solidFill>
                <a:schemeClr val="dk1"/>
              </a:solidFill>
              <a:latin typeface="Cambria"/>
              <a:ea typeface="Cambria"/>
              <a:cs typeface="Cambria"/>
              <a:sym typeface="Cambria"/>
            </a:endParaRPr>
          </a:p>
        </p:txBody>
      </p:sp>
      <p:sp>
        <p:nvSpPr>
          <p:cNvPr id="138" name="Google Shape;138;p4"/>
          <p:cNvSpPr txBox="1"/>
          <p:nvPr/>
        </p:nvSpPr>
        <p:spPr>
          <a:xfrm>
            <a:off x="1704752" y="352647"/>
            <a:ext cx="13988903" cy="441073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400"/>
              </a:spcBef>
              <a:spcAft>
                <a:spcPts val="0"/>
              </a:spcAft>
              <a:buNone/>
            </a:pPr>
            <a:r>
              <a:rPr b="1" i="0" lang="en-US" sz="3200" u="none" cap="none" strike="noStrike">
                <a:solidFill>
                  <a:srgbClr val="FF0000"/>
                </a:solidFill>
                <a:latin typeface="Arial"/>
                <a:ea typeface="Arial"/>
                <a:cs typeface="Arial"/>
                <a:sym typeface="Arial"/>
              </a:rPr>
              <a:t>i) </a:t>
            </a:r>
            <a:r>
              <a:rPr b="1" i="0" lang="en-US" sz="3200" u="sng" cap="none" strike="noStrike">
                <a:solidFill>
                  <a:srgbClr val="FF0000"/>
                </a:solidFill>
                <a:latin typeface="Arial"/>
                <a:ea typeface="Arial"/>
                <a:cs typeface="Arial"/>
                <a:sym typeface="Arial"/>
              </a:rPr>
              <a:t>Saprohytic nutrition </a:t>
            </a:r>
            <a:r>
              <a:rPr b="1" i="0" lang="en-US" sz="3200" u="none" cap="none" strike="noStrike">
                <a:solidFill>
                  <a:srgbClr val="FF0000"/>
                </a:solidFill>
                <a:latin typeface="Arial"/>
                <a:ea typeface="Arial"/>
                <a:cs typeface="Arial"/>
                <a:sym typeface="Arial"/>
              </a:rPr>
              <a:t>:-</a:t>
            </a:r>
            <a:r>
              <a:rPr b="1" i="0" lang="en-US" sz="3200" u="none" cap="none" strike="noStrike">
                <a:solidFill>
                  <a:srgbClr val="0000FF"/>
                </a:solidFill>
                <a:latin typeface="Arial"/>
                <a:ea typeface="Arial"/>
                <a:cs typeface="Arial"/>
                <a:sym typeface="Arial"/>
              </a:rPr>
              <a:t> is nutrition in which organisms get their food from dead and decaying organisms. They break down the food material outside their body and then absorbs it. Eg :- mushroom, bread mould, yeast, some bacteria etc.</a:t>
            </a:r>
            <a:endParaRPr b="0" i="0" sz="32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None/>
            </a:pPr>
            <a:r>
              <a:rPr b="1" i="0" lang="en-US" sz="3200" u="none" cap="none" strike="noStrike">
                <a:solidFill>
                  <a:srgbClr val="FF0000"/>
                </a:solidFill>
                <a:latin typeface="Arial"/>
                <a:ea typeface="Arial"/>
                <a:cs typeface="Arial"/>
                <a:sym typeface="Arial"/>
              </a:rPr>
              <a:t>ii) </a:t>
            </a:r>
            <a:r>
              <a:rPr b="1" i="0" lang="en-US" sz="3200" u="sng" cap="none" strike="noStrike">
                <a:solidFill>
                  <a:srgbClr val="FF0000"/>
                </a:solidFill>
                <a:latin typeface="Arial"/>
                <a:ea typeface="Arial"/>
                <a:cs typeface="Arial"/>
                <a:sym typeface="Arial"/>
              </a:rPr>
              <a:t>Parasitic nutrition</a:t>
            </a:r>
            <a:r>
              <a:rPr b="1" i="0" lang="en-US" sz="3200" u="none" cap="none" strike="noStrike">
                <a:solidFill>
                  <a:srgbClr val="FF0000"/>
                </a:solidFill>
                <a:latin typeface="Arial"/>
                <a:ea typeface="Arial"/>
                <a:cs typeface="Arial"/>
                <a:sym typeface="Arial"/>
              </a:rPr>
              <a:t> :-</a:t>
            </a:r>
            <a:r>
              <a:rPr b="1" i="0" lang="en-US" sz="3200" u="none" cap="none" strike="noStrike">
                <a:solidFill>
                  <a:srgbClr val="0000FF"/>
                </a:solidFill>
                <a:latin typeface="Arial"/>
                <a:ea typeface="Arial"/>
                <a:cs typeface="Arial"/>
                <a:sym typeface="Arial"/>
              </a:rPr>
              <a:t> is nutrition in which organisms get their food from living organisms (host) without killing them. Eg :- cuscuta, orchids, ticks, lice, leeches, round worm, tape worm, plasmodium etc.</a:t>
            </a:r>
            <a:endParaRPr b="0" i="0" sz="32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None/>
            </a:pPr>
            <a:r>
              <a:rPr b="1" i="0" lang="en-US" sz="3200" u="none" cap="none" strike="noStrike">
                <a:solidFill>
                  <a:srgbClr val="FF0000"/>
                </a:solidFill>
                <a:latin typeface="Arial"/>
                <a:ea typeface="Arial"/>
                <a:cs typeface="Arial"/>
                <a:sym typeface="Arial"/>
              </a:rPr>
              <a:t>iii) </a:t>
            </a:r>
            <a:r>
              <a:rPr b="1" i="0" lang="en-US" sz="3200" u="sng" cap="none" strike="noStrike">
                <a:solidFill>
                  <a:srgbClr val="FF0000"/>
                </a:solidFill>
                <a:latin typeface="Arial"/>
                <a:ea typeface="Arial"/>
                <a:cs typeface="Arial"/>
                <a:sym typeface="Arial"/>
              </a:rPr>
              <a:t>Holozoic nutrition</a:t>
            </a:r>
            <a:r>
              <a:rPr b="1" i="0" lang="en-US" sz="3200" u="none" cap="none" strike="noStrike">
                <a:solidFill>
                  <a:srgbClr val="FF0000"/>
                </a:solidFill>
                <a:latin typeface="Arial"/>
                <a:ea typeface="Arial"/>
                <a:cs typeface="Arial"/>
                <a:sym typeface="Arial"/>
              </a:rPr>
              <a:t> :-</a:t>
            </a:r>
            <a:r>
              <a:rPr b="1" i="0" lang="en-US" sz="3200" u="none" cap="none" strike="noStrike">
                <a:solidFill>
                  <a:srgbClr val="0000FF"/>
                </a:solidFill>
                <a:latin typeface="Arial"/>
                <a:ea typeface="Arial"/>
                <a:cs typeface="Arial"/>
                <a:sym typeface="Arial"/>
              </a:rPr>
              <a:t> is nutrition in which organisms take food directly and then digests and absorbs it. Eg :- amoeba, paramaecium, birds, fishes, humans etc.</a:t>
            </a:r>
            <a:endParaRPr b="0" i="0" sz="3200" u="none" cap="none" strike="noStrike">
              <a:solidFill>
                <a:srgbClr val="FF0000"/>
              </a:solidFill>
              <a:latin typeface="Arial"/>
              <a:ea typeface="Arial"/>
              <a:cs typeface="Arial"/>
              <a:sym typeface="Arial"/>
            </a:endParaRPr>
          </a:p>
          <a:p>
            <a:pPr indent="-273050" lvl="0" marL="342900" marR="0" rtl="0" algn="l">
              <a:lnSpc>
                <a:spcPct val="100000"/>
              </a:lnSpc>
              <a:spcBef>
                <a:spcPts val="360"/>
              </a:spcBef>
              <a:spcAft>
                <a:spcPts val="0"/>
              </a:spcAft>
              <a:buClr>
                <a:srgbClr val="FF0000"/>
              </a:buClr>
              <a:buSzPts val="1100"/>
              <a:buFont typeface="Arial"/>
              <a:buNone/>
            </a:pPr>
            <a:r>
              <a:t/>
            </a:r>
            <a:endParaRPr b="0" i="0" sz="3200" u="none" cap="none" strike="noStrike">
              <a:solidFill>
                <a:srgbClr val="FF0000"/>
              </a:solidFill>
              <a:latin typeface="Arial"/>
              <a:ea typeface="Arial"/>
              <a:cs typeface="Arial"/>
              <a:sym typeface="Arial"/>
            </a:endParaRPr>
          </a:p>
        </p:txBody>
      </p:sp>
      <p:pic>
        <p:nvPicPr>
          <p:cNvPr id="139" name="Google Shape;139;p4"/>
          <p:cNvPicPr preferRelativeResize="0"/>
          <p:nvPr/>
        </p:nvPicPr>
        <p:blipFill rotWithShape="1">
          <a:blip r:embed="rId3">
            <a:alphaModFix/>
          </a:blip>
          <a:srcRect b="0" l="0" r="0" t="0"/>
          <a:stretch/>
        </p:blipFill>
        <p:spPr>
          <a:xfrm>
            <a:off x="6305107" y="5394249"/>
            <a:ext cx="4837813" cy="4494029"/>
          </a:xfrm>
          <a:prstGeom prst="rect">
            <a:avLst/>
          </a:prstGeom>
          <a:noFill/>
          <a:ln>
            <a:noFill/>
          </a:ln>
        </p:spPr>
      </p:pic>
      <p:pic>
        <p:nvPicPr>
          <p:cNvPr id="140" name="Google Shape;140;p4"/>
          <p:cNvPicPr preferRelativeResize="0"/>
          <p:nvPr/>
        </p:nvPicPr>
        <p:blipFill rotWithShape="1">
          <a:blip r:embed="rId4">
            <a:alphaModFix/>
          </a:blip>
          <a:srcRect b="0" l="0" r="0" t="0"/>
          <a:stretch/>
        </p:blipFill>
        <p:spPr>
          <a:xfrm>
            <a:off x="1282995" y="5351720"/>
            <a:ext cx="4139609" cy="4600354"/>
          </a:xfrm>
          <a:prstGeom prst="rect">
            <a:avLst/>
          </a:prstGeom>
          <a:noFill/>
          <a:ln>
            <a:noFill/>
          </a:ln>
        </p:spPr>
      </p:pic>
      <p:pic>
        <p:nvPicPr>
          <p:cNvPr id="141" name="Google Shape;141;p4"/>
          <p:cNvPicPr preferRelativeResize="0"/>
          <p:nvPr/>
        </p:nvPicPr>
        <p:blipFill rotWithShape="1">
          <a:blip r:embed="rId5">
            <a:alphaModFix/>
          </a:blip>
          <a:srcRect b="0" l="0" r="0" t="0"/>
          <a:stretch/>
        </p:blipFill>
        <p:spPr>
          <a:xfrm>
            <a:off x="12254024" y="5564370"/>
            <a:ext cx="4460357" cy="4345173"/>
          </a:xfrm>
          <a:prstGeom prst="rect">
            <a:avLst/>
          </a:prstGeom>
          <a:noFill/>
          <a:ln>
            <a:noFill/>
          </a:ln>
        </p:spPr>
      </p:pic>
      <p:sp>
        <p:nvSpPr>
          <p:cNvPr id="142" name="Google Shape;142;p4"/>
          <p:cNvSpPr/>
          <p:nvPr/>
        </p:nvSpPr>
        <p:spPr>
          <a:xfrm flipH="1">
            <a:off x="17501855" y="1923607"/>
            <a:ext cx="66675" cy="7162800"/>
          </a:xfrm>
          <a:prstGeom prst="rect">
            <a:avLst/>
          </a:prstGeom>
          <a:solidFill>
            <a:srgbClr val="5F83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6ED">
            <a:alpha val="46274"/>
          </a:srgbClr>
        </a:solidFill>
      </p:bgPr>
    </p:bg>
    <p:spTree>
      <p:nvGrpSpPr>
        <p:cNvPr id="146" name="Shape 146"/>
        <p:cNvGrpSpPr/>
        <p:nvPr/>
      </p:nvGrpSpPr>
      <p:grpSpPr>
        <a:xfrm>
          <a:off x="0" y="0"/>
          <a:ext cx="0" cy="0"/>
          <a:chOff x="0" y="0"/>
          <a:chExt cx="0" cy="0"/>
        </a:xfrm>
      </p:grpSpPr>
      <p:sp>
        <p:nvSpPr>
          <p:cNvPr id="147" name="Google Shape;147;p5"/>
          <p:cNvSpPr/>
          <p:nvPr/>
        </p:nvSpPr>
        <p:spPr>
          <a:xfrm>
            <a:off x="0" y="9258300"/>
            <a:ext cx="10983468" cy="1035566"/>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5"/>
          <p:cNvSpPr/>
          <p:nvPr/>
        </p:nvSpPr>
        <p:spPr>
          <a:xfrm>
            <a:off x="17630775" y="2476500"/>
            <a:ext cx="47625" cy="6553200"/>
          </a:xfrm>
          <a:prstGeom prst="rect">
            <a:avLst/>
          </a:prstGeom>
          <a:solidFill>
            <a:srgbClr val="5F83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5"/>
          <p:cNvSpPr txBox="1"/>
          <p:nvPr>
            <p:ph idx="12" type="sldNum"/>
          </p:nvPr>
        </p:nvSpPr>
        <p:spPr>
          <a:xfrm>
            <a:off x="15697200" y="959352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solidFill>
                  <a:schemeClr val="dk1"/>
                </a:solidFill>
                <a:latin typeface="Cambria"/>
                <a:ea typeface="Cambria"/>
                <a:cs typeface="Cambria"/>
                <a:sym typeface="Cambria"/>
              </a:rPr>
              <a:t>‹#›</a:t>
            </a:fld>
            <a:r>
              <a:rPr lang="en-US" sz="1400">
                <a:solidFill>
                  <a:schemeClr val="dk1"/>
                </a:solidFill>
                <a:latin typeface="Cambria"/>
                <a:ea typeface="Cambria"/>
                <a:cs typeface="Cambria"/>
                <a:sym typeface="Cambria"/>
              </a:rPr>
              <a:t>/10</a:t>
            </a:r>
            <a:endParaRPr sz="1400">
              <a:solidFill>
                <a:schemeClr val="dk1"/>
              </a:solidFill>
              <a:latin typeface="Cambria"/>
              <a:ea typeface="Cambria"/>
              <a:cs typeface="Cambria"/>
              <a:sym typeface="Cambria"/>
            </a:endParaRPr>
          </a:p>
        </p:txBody>
      </p:sp>
      <p:sp>
        <p:nvSpPr>
          <p:cNvPr id="150" name="Google Shape;150;p5"/>
          <p:cNvSpPr txBox="1"/>
          <p:nvPr/>
        </p:nvSpPr>
        <p:spPr>
          <a:xfrm>
            <a:off x="1777409" y="416441"/>
            <a:ext cx="13512209" cy="1135911"/>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4400"/>
              <a:buFont typeface="Calibri"/>
              <a:buNone/>
            </a:pPr>
            <a:r>
              <a:rPr b="1" i="0" lang="en-US" sz="4800" u="none" cap="none" strike="noStrike">
                <a:solidFill>
                  <a:srgbClr val="FF0000"/>
                </a:solidFill>
                <a:latin typeface="Times New Roman"/>
                <a:ea typeface="Times New Roman"/>
                <a:cs typeface="Times New Roman"/>
                <a:sym typeface="Times New Roman"/>
              </a:rPr>
              <a:t>4) </a:t>
            </a:r>
            <a:r>
              <a:rPr b="1" i="0" lang="en-US" sz="4800" u="sng" cap="none" strike="noStrike">
                <a:solidFill>
                  <a:srgbClr val="FF0000"/>
                </a:solidFill>
                <a:latin typeface="Times New Roman"/>
                <a:ea typeface="Times New Roman"/>
                <a:cs typeface="Times New Roman"/>
                <a:sym typeface="Times New Roman"/>
              </a:rPr>
              <a:t>Nutrition in plants</a:t>
            </a:r>
            <a:r>
              <a:rPr b="1" i="0" lang="en-US" sz="4800" u="none" cap="none" strike="noStrike">
                <a:solidFill>
                  <a:srgbClr val="FF0000"/>
                </a:solidFill>
                <a:latin typeface="Times New Roman"/>
                <a:ea typeface="Times New Roman"/>
                <a:cs typeface="Times New Roman"/>
                <a:sym typeface="Times New Roman"/>
              </a:rPr>
              <a:t> :-</a:t>
            </a:r>
            <a:endParaRPr b="0" i="0" sz="4800" u="none" cap="none" strike="noStrike">
              <a:solidFill>
                <a:srgbClr val="FF0000"/>
              </a:solidFill>
              <a:latin typeface="Times New Roman"/>
              <a:ea typeface="Times New Roman"/>
              <a:cs typeface="Times New Roman"/>
              <a:sym typeface="Times New Roman"/>
            </a:endParaRPr>
          </a:p>
        </p:txBody>
      </p:sp>
      <p:sp>
        <p:nvSpPr>
          <p:cNvPr id="151" name="Google Shape;151;p5"/>
          <p:cNvSpPr txBox="1"/>
          <p:nvPr/>
        </p:nvSpPr>
        <p:spPr>
          <a:xfrm>
            <a:off x="1951074" y="1612604"/>
            <a:ext cx="14784571" cy="570259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400"/>
              </a:spcBef>
              <a:spcAft>
                <a:spcPts val="0"/>
              </a:spcAft>
              <a:buNone/>
            </a:pPr>
            <a:r>
              <a:rPr b="1" i="0" lang="en-US" sz="3200" u="sng" cap="none" strike="noStrike">
                <a:solidFill>
                  <a:srgbClr val="FF0000"/>
                </a:solidFill>
                <a:latin typeface="Arial"/>
                <a:ea typeface="Arial"/>
                <a:cs typeface="Arial"/>
                <a:sym typeface="Arial"/>
              </a:rPr>
              <a:t>Photosynthesis</a:t>
            </a:r>
            <a:r>
              <a:rPr b="1" i="0" lang="en-US" sz="3200" u="none" cap="none" strike="noStrike">
                <a:solidFill>
                  <a:srgbClr val="FF0000"/>
                </a:solidFill>
                <a:latin typeface="Arial"/>
                <a:ea typeface="Arial"/>
                <a:cs typeface="Arial"/>
                <a:sym typeface="Arial"/>
              </a:rPr>
              <a:t> :-</a:t>
            </a:r>
            <a:r>
              <a:rPr b="1" i="0" lang="en-US" sz="3200" u="none" cap="none" strike="noStrike">
                <a:solidFill>
                  <a:srgbClr val="0000FF"/>
                </a:solidFill>
                <a:latin typeface="Arial"/>
                <a:ea typeface="Arial"/>
                <a:cs typeface="Arial"/>
                <a:sym typeface="Arial"/>
              </a:rPr>
              <a:t> is the process by which plants prepare food by using carbon dioxide and water in the presence of sunlight and chlorophyll. The food prepared is carbohydrate which is stored in the form of starch. Oxygen is released in this process.</a:t>
            </a:r>
            <a:endParaRPr b="0" i="0" sz="3200" u="none" cap="none" strike="noStrike">
              <a:solidFill>
                <a:srgbClr val="FF0000"/>
              </a:solidFill>
              <a:latin typeface="Arial"/>
              <a:ea typeface="Arial"/>
              <a:cs typeface="Arial"/>
              <a:sym typeface="Arial"/>
            </a:endParaRPr>
          </a:p>
          <a:p>
            <a:pPr indent="-273050" lvl="0" marL="342900" marR="0" rtl="0" algn="l">
              <a:lnSpc>
                <a:spcPct val="90000"/>
              </a:lnSpc>
              <a:spcBef>
                <a:spcPts val="360"/>
              </a:spcBef>
              <a:spcAft>
                <a:spcPts val="0"/>
              </a:spcAft>
              <a:buClr>
                <a:srgbClr val="FF0000"/>
              </a:buClr>
              <a:buSzPts val="1100"/>
              <a:buFont typeface="Arial"/>
              <a:buNone/>
            </a:pPr>
            <a:r>
              <a:t/>
            </a:r>
            <a:endParaRPr b="0" i="0" sz="3200" u="none" cap="none" strike="noStrike">
              <a:solidFill>
                <a:srgbClr val="FF0000"/>
              </a:solidFill>
              <a:latin typeface="Arial"/>
              <a:ea typeface="Arial"/>
              <a:cs typeface="Arial"/>
              <a:sym typeface="Arial"/>
            </a:endParaRPr>
          </a:p>
          <a:p>
            <a:pPr indent="0" lvl="0" marL="0" marR="0" rtl="0" algn="l">
              <a:lnSpc>
                <a:spcPct val="90000"/>
              </a:lnSpc>
              <a:spcBef>
                <a:spcPts val="400"/>
              </a:spcBef>
              <a:spcAft>
                <a:spcPts val="0"/>
              </a:spcAft>
              <a:buNone/>
            </a:pPr>
            <a:r>
              <a:rPr b="1" i="0" lang="en-US" sz="3200" u="sng" cap="none" strike="noStrike">
                <a:solidFill>
                  <a:srgbClr val="FF0000"/>
                </a:solidFill>
                <a:latin typeface="Arial"/>
                <a:ea typeface="Arial"/>
                <a:cs typeface="Arial"/>
                <a:sym typeface="Arial"/>
              </a:rPr>
              <a:t>Equation of photosynthesis</a:t>
            </a:r>
            <a:r>
              <a:rPr b="1" i="0" lang="en-US" sz="3200" u="none" cap="none" strike="noStrike">
                <a:solidFill>
                  <a:srgbClr val="FF0000"/>
                </a:solidFill>
                <a:latin typeface="Arial"/>
                <a:ea typeface="Arial"/>
                <a:cs typeface="Arial"/>
                <a:sym typeface="Arial"/>
              </a:rPr>
              <a:t> :-</a:t>
            </a:r>
            <a:endParaRPr b="0" i="0" sz="3200" u="none" cap="none" strike="noStrike">
              <a:solidFill>
                <a:srgbClr val="FF0000"/>
              </a:solidFill>
              <a:latin typeface="Arial"/>
              <a:ea typeface="Arial"/>
              <a:cs typeface="Arial"/>
              <a:sym typeface="Arial"/>
            </a:endParaRPr>
          </a:p>
          <a:p>
            <a:pPr indent="0" lvl="0" marL="0" marR="0" rtl="0" algn="l">
              <a:lnSpc>
                <a:spcPct val="90000"/>
              </a:lnSpc>
              <a:spcBef>
                <a:spcPts val="0"/>
              </a:spcBef>
              <a:spcAft>
                <a:spcPts val="0"/>
              </a:spcAft>
              <a:buNone/>
            </a:pPr>
            <a:r>
              <a:rPr b="1" i="0" lang="en-US" sz="3200" u="none" cap="none" strike="noStrike">
                <a:solidFill>
                  <a:srgbClr val="0000FF"/>
                </a:solidFill>
                <a:latin typeface="Arial"/>
                <a:ea typeface="Arial"/>
                <a:cs typeface="Arial"/>
                <a:sym typeface="Arial"/>
              </a:rPr>
              <a:t>                                Sunlight</a:t>
            </a:r>
            <a:endParaRPr b="0" i="0" sz="3200" u="none" cap="none" strike="noStrike">
              <a:solidFill>
                <a:srgbClr val="FF0000"/>
              </a:solidFill>
              <a:latin typeface="Arial"/>
              <a:ea typeface="Arial"/>
              <a:cs typeface="Arial"/>
              <a:sym typeface="Arial"/>
            </a:endParaRPr>
          </a:p>
          <a:p>
            <a:pPr indent="0" lvl="0" marL="0" marR="0" rtl="0" algn="l">
              <a:lnSpc>
                <a:spcPct val="90000"/>
              </a:lnSpc>
              <a:spcBef>
                <a:spcPts val="0"/>
              </a:spcBef>
              <a:spcAft>
                <a:spcPts val="0"/>
              </a:spcAft>
              <a:buNone/>
            </a:pPr>
            <a:r>
              <a:rPr b="1" i="0" lang="en-US" sz="3200" u="none" cap="none" strike="noStrike">
                <a:solidFill>
                  <a:srgbClr val="0000FF"/>
                </a:solidFill>
                <a:latin typeface="Arial"/>
                <a:ea typeface="Arial"/>
                <a:cs typeface="Arial"/>
                <a:sym typeface="Arial"/>
              </a:rPr>
              <a:t> 6CO</a:t>
            </a:r>
            <a:r>
              <a:rPr b="1" baseline="-25000" i="0" lang="en-US" sz="3200" u="none" cap="none" strike="noStrike">
                <a:solidFill>
                  <a:srgbClr val="0000FF"/>
                </a:solidFill>
                <a:latin typeface="Arial"/>
                <a:ea typeface="Arial"/>
                <a:cs typeface="Arial"/>
                <a:sym typeface="Arial"/>
              </a:rPr>
              <a:t>2</a:t>
            </a:r>
            <a:r>
              <a:rPr b="1" i="0" lang="en-US" sz="3200" u="none" cap="none" strike="noStrike">
                <a:solidFill>
                  <a:srgbClr val="0000FF"/>
                </a:solidFill>
                <a:latin typeface="Arial"/>
                <a:ea typeface="Arial"/>
                <a:cs typeface="Arial"/>
                <a:sym typeface="Arial"/>
              </a:rPr>
              <a:t> + 12H</a:t>
            </a:r>
            <a:r>
              <a:rPr b="1" baseline="-25000" i="0" lang="en-US" sz="3200" u="none" cap="none" strike="noStrike">
                <a:solidFill>
                  <a:srgbClr val="0000FF"/>
                </a:solidFill>
                <a:latin typeface="Arial"/>
                <a:ea typeface="Arial"/>
                <a:cs typeface="Arial"/>
                <a:sym typeface="Arial"/>
              </a:rPr>
              <a:t>2</a:t>
            </a:r>
            <a:r>
              <a:rPr b="1" i="0" lang="en-US" sz="3200" u="none" cap="none" strike="noStrike">
                <a:solidFill>
                  <a:srgbClr val="0000FF"/>
                </a:solidFill>
                <a:latin typeface="Arial"/>
                <a:ea typeface="Arial"/>
                <a:cs typeface="Arial"/>
                <a:sym typeface="Arial"/>
              </a:rPr>
              <a:t>O                            C</a:t>
            </a:r>
            <a:r>
              <a:rPr b="1" baseline="-25000" i="0" lang="en-US" sz="3200" u="none" cap="none" strike="noStrike">
                <a:solidFill>
                  <a:srgbClr val="0000FF"/>
                </a:solidFill>
                <a:latin typeface="Arial"/>
                <a:ea typeface="Arial"/>
                <a:cs typeface="Arial"/>
                <a:sym typeface="Arial"/>
              </a:rPr>
              <a:t>6</a:t>
            </a:r>
            <a:r>
              <a:rPr b="1" i="0" lang="en-US" sz="3200" u="none" cap="none" strike="noStrike">
                <a:solidFill>
                  <a:srgbClr val="0000FF"/>
                </a:solidFill>
                <a:latin typeface="Arial"/>
                <a:ea typeface="Arial"/>
                <a:cs typeface="Arial"/>
                <a:sym typeface="Arial"/>
              </a:rPr>
              <a:t>H</a:t>
            </a:r>
            <a:r>
              <a:rPr b="1" baseline="-25000" i="0" lang="en-US" sz="3200" u="none" cap="none" strike="noStrike">
                <a:solidFill>
                  <a:srgbClr val="0000FF"/>
                </a:solidFill>
                <a:latin typeface="Arial"/>
                <a:ea typeface="Arial"/>
                <a:cs typeface="Arial"/>
                <a:sym typeface="Arial"/>
              </a:rPr>
              <a:t>12</a:t>
            </a:r>
            <a:r>
              <a:rPr b="1" i="0" lang="en-US" sz="3200" u="none" cap="none" strike="noStrike">
                <a:solidFill>
                  <a:srgbClr val="0000FF"/>
                </a:solidFill>
                <a:latin typeface="Arial"/>
                <a:ea typeface="Arial"/>
                <a:cs typeface="Arial"/>
                <a:sym typeface="Arial"/>
              </a:rPr>
              <a:t>O</a:t>
            </a:r>
            <a:r>
              <a:rPr b="1" baseline="-25000" i="0" lang="en-US" sz="3200" u="none" cap="none" strike="noStrike">
                <a:solidFill>
                  <a:srgbClr val="0000FF"/>
                </a:solidFill>
                <a:latin typeface="Arial"/>
                <a:ea typeface="Arial"/>
                <a:cs typeface="Arial"/>
                <a:sym typeface="Arial"/>
              </a:rPr>
              <a:t>6</a:t>
            </a:r>
            <a:r>
              <a:rPr b="1" i="0" lang="en-US" sz="3200" u="none" cap="none" strike="noStrike">
                <a:solidFill>
                  <a:srgbClr val="0000FF"/>
                </a:solidFill>
                <a:latin typeface="Arial"/>
                <a:ea typeface="Arial"/>
                <a:cs typeface="Arial"/>
                <a:sym typeface="Arial"/>
              </a:rPr>
              <a:t> + 6H</a:t>
            </a:r>
            <a:r>
              <a:rPr b="1" baseline="-25000" i="0" lang="en-US" sz="3200" u="none" cap="none" strike="noStrike">
                <a:solidFill>
                  <a:srgbClr val="0000FF"/>
                </a:solidFill>
                <a:latin typeface="Arial"/>
                <a:ea typeface="Arial"/>
                <a:cs typeface="Arial"/>
                <a:sym typeface="Arial"/>
              </a:rPr>
              <a:t>2</a:t>
            </a:r>
            <a:r>
              <a:rPr b="1" i="0" lang="en-US" sz="3200" u="none" cap="none" strike="noStrike">
                <a:solidFill>
                  <a:srgbClr val="0000FF"/>
                </a:solidFill>
                <a:latin typeface="Arial"/>
                <a:ea typeface="Arial"/>
                <a:cs typeface="Arial"/>
                <a:sym typeface="Arial"/>
              </a:rPr>
              <a:t>O + 6O</a:t>
            </a:r>
            <a:r>
              <a:rPr b="1" baseline="-25000" i="0" lang="en-US" sz="3200" u="none" cap="none" strike="noStrike">
                <a:solidFill>
                  <a:srgbClr val="0000FF"/>
                </a:solidFill>
                <a:latin typeface="Arial"/>
                <a:ea typeface="Arial"/>
                <a:cs typeface="Arial"/>
                <a:sym typeface="Arial"/>
              </a:rPr>
              <a:t>2</a:t>
            </a:r>
            <a:endParaRPr b="0" i="0" sz="3200" u="none" cap="none" strike="noStrike">
              <a:solidFill>
                <a:srgbClr val="FF0000"/>
              </a:solidFill>
              <a:latin typeface="Arial"/>
              <a:ea typeface="Arial"/>
              <a:cs typeface="Arial"/>
              <a:sym typeface="Arial"/>
            </a:endParaRPr>
          </a:p>
          <a:p>
            <a:pPr indent="0" lvl="0" marL="0" marR="0" rtl="0" algn="l">
              <a:lnSpc>
                <a:spcPct val="90000"/>
              </a:lnSpc>
              <a:spcBef>
                <a:spcPts val="0"/>
              </a:spcBef>
              <a:spcAft>
                <a:spcPts val="0"/>
              </a:spcAft>
              <a:buNone/>
            </a:pPr>
            <a:r>
              <a:rPr b="1" i="0" lang="en-US" sz="3200" u="none" cap="none" strike="noStrike">
                <a:solidFill>
                  <a:srgbClr val="0000FF"/>
                </a:solidFill>
                <a:latin typeface="Arial"/>
                <a:ea typeface="Arial"/>
                <a:cs typeface="Arial"/>
                <a:sym typeface="Arial"/>
              </a:rPr>
              <a:t>                               Chlorophyll</a:t>
            </a:r>
            <a:endParaRPr b="0" i="0" sz="3200" u="none" cap="none" strike="noStrike">
              <a:solidFill>
                <a:srgbClr val="FF0000"/>
              </a:solidFill>
              <a:latin typeface="Arial"/>
              <a:ea typeface="Arial"/>
              <a:cs typeface="Arial"/>
              <a:sym typeface="Arial"/>
            </a:endParaRPr>
          </a:p>
          <a:p>
            <a:pPr indent="-273050" lvl="0" marL="342900" marR="0" rtl="0" algn="l">
              <a:lnSpc>
                <a:spcPct val="90000"/>
              </a:lnSpc>
              <a:spcBef>
                <a:spcPts val="360"/>
              </a:spcBef>
              <a:spcAft>
                <a:spcPts val="0"/>
              </a:spcAft>
              <a:buClr>
                <a:srgbClr val="FF0000"/>
              </a:buClr>
              <a:buSzPts val="1100"/>
              <a:buFont typeface="Arial"/>
              <a:buNone/>
            </a:pPr>
            <a:r>
              <a:t/>
            </a:r>
            <a:endParaRPr b="0" i="0" sz="3200" u="none" cap="none" strike="noStrike">
              <a:solidFill>
                <a:srgbClr val="FF0000"/>
              </a:solidFill>
              <a:latin typeface="Arial"/>
              <a:ea typeface="Arial"/>
              <a:cs typeface="Arial"/>
              <a:sym typeface="Arial"/>
            </a:endParaRPr>
          </a:p>
          <a:p>
            <a:pPr indent="0" lvl="0" marL="0" marR="0" rtl="0" algn="l">
              <a:lnSpc>
                <a:spcPct val="90000"/>
              </a:lnSpc>
              <a:spcBef>
                <a:spcPts val="400"/>
              </a:spcBef>
              <a:spcAft>
                <a:spcPts val="0"/>
              </a:spcAft>
              <a:buNone/>
            </a:pPr>
            <a:r>
              <a:rPr b="1" i="0" lang="en-US" sz="3200" u="sng" cap="none" strike="noStrike">
                <a:solidFill>
                  <a:srgbClr val="FF0000"/>
                </a:solidFill>
                <a:latin typeface="Arial"/>
                <a:ea typeface="Arial"/>
                <a:cs typeface="Arial"/>
                <a:sym typeface="Arial"/>
              </a:rPr>
              <a:t>Process of photosynthesis</a:t>
            </a:r>
            <a:r>
              <a:rPr b="1" i="0" lang="en-US" sz="3200" u="none" cap="none" strike="noStrike">
                <a:solidFill>
                  <a:srgbClr val="FF0000"/>
                </a:solidFill>
                <a:latin typeface="Arial"/>
                <a:ea typeface="Arial"/>
                <a:cs typeface="Arial"/>
                <a:sym typeface="Arial"/>
              </a:rPr>
              <a:t> :-</a:t>
            </a:r>
            <a:endParaRPr b="0" i="0" sz="3200" u="none" cap="none" strike="noStrike">
              <a:solidFill>
                <a:srgbClr val="FF0000"/>
              </a:solidFill>
              <a:latin typeface="Arial"/>
              <a:ea typeface="Arial"/>
              <a:cs typeface="Arial"/>
              <a:sym typeface="Arial"/>
            </a:endParaRPr>
          </a:p>
          <a:p>
            <a:pPr indent="0" lvl="0" marL="0" marR="0" rtl="0" algn="l">
              <a:lnSpc>
                <a:spcPct val="90000"/>
              </a:lnSpc>
              <a:spcBef>
                <a:spcPts val="0"/>
              </a:spcBef>
              <a:spcAft>
                <a:spcPts val="0"/>
              </a:spcAft>
              <a:buNone/>
            </a:pPr>
            <a:r>
              <a:rPr b="1" i="0" lang="en-US" sz="3200" u="none" cap="none" strike="noStrike">
                <a:solidFill>
                  <a:srgbClr val="0000FF"/>
                </a:solidFill>
                <a:latin typeface="Arial"/>
                <a:ea typeface="Arial"/>
                <a:cs typeface="Arial"/>
                <a:sym typeface="Arial"/>
              </a:rPr>
              <a:t>     Photosynthesis takes place in three main steps. They are :-</a:t>
            </a:r>
            <a:endParaRPr b="0" i="0" sz="3200" u="none" cap="none" strike="noStrike">
              <a:solidFill>
                <a:srgbClr val="FF0000"/>
              </a:solidFill>
              <a:latin typeface="Arial"/>
              <a:ea typeface="Arial"/>
              <a:cs typeface="Arial"/>
              <a:sym typeface="Arial"/>
            </a:endParaRPr>
          </a:p>
          <a:p>
            <a:pPr indent="0" lvl="0" marL="0" marR="0" rtl="0" algn="l">
              <a:lnSpc>
                <a:spcPct val="90000"/>
              </a:lnSpc>
              <a:spcBef>
                <a:spcPts val="0"/>
              </a:spcBef>
              <a:spcAft>
                <a:spcPts val="0"/>
              </a:spcAft>
              <a:buNone/>
            </a:pPr>
            <a:r>
              <a:rPr b="1" i="0" lang="en-US" sz="3200" u="none" cap="none" strike="noStrike">
                <a:solidFill>
                  <a:srgbClr val="0000FF"/>
                </a:solidFill>
                <a:latin typeface="Arial"/>
                <a:ea typeface="Arial"/>
                <a:cs typeface="Arial"/>
                <a:sym typeface="Arial"/>
              </a:rPr>
              <a:t> i) </a:t>
            </a:r>
            <a:r>
              <a:rPr b="1" i="0" lang="en-US" sz="3200" u="sng" cap="none" strike="noStrike">
                <a:solidFill>
                  <a:srgbClr val="0000FF"/>
                </a:solidFill>
                <a:latin typeface="Arial"/>
                <a:ea typeface="Arial"/>
                <a:cs typeface="Arial"/>
                <a:sym typeface="Arial"/>
              </a:rPr>
              <a:t>Absorption</a:t>
            </a:r>
            <a:r>
              <a:rPr b="1" i="0" lang="en-US" sz="3200" u="none" cap="none" strike="noStrike">
                <a:solidFill>
                  <a:srgbClr val="0000FF"/>
                </a:solidFill>
                <a:latin typeface="Arial"/>
                <a:ea typeface="Arial"/>
                <a:cs typeface="Arial"/>
                <a:sym typeface="Arial"/>
              </a:rPr>
              <a:t> of light energy by chlorophyll.</a:t>
            </a:r>
            <a:endParaRPr b="0" i="0" sz="3200" u="none" cap="none" strike="noStrike">
              <a:solidFill>
                <a:srgbClr val="FF0000"/>
              </a:solidFill>
              <a:latin typeface="Arial"/>
              <a:ea typeface="Arial"/>
              <a:cs typeface="Arial"/>
              <a:sym typeface="Arial"/>
            </a:endParaRPr>
          </a:p>
          <a:p>
            <a:pPr indent="0" lvl="0" marL="0" marR="0" rtl="0" algn="l">
              <a:lnSpc>
                <a:spcPct val="90000"/>
              </a:lnSpc>
              <a:spcBef>
                <a:spcPts val="0"/>
              </a:spcBef>
              <a:spcAft>
                <a:spcPts val="0"/>
              </a:spcAft>
              <a:buNone/>
            </a:pPr>
            <a:r>
              <a:rPr b="1" i="0" lang="en-US" sz="3200" u="none" cap="none" strike="noStrike">
                <a:solidFill>
                  <a:srgbClr val="0000FF"/>
                </a:solidFill>
                <a:latin typeface="Arial"/>
                <a:ea typeface="Arial"/>
                <a:cs typeface="Arial"/>
                <a:sym typeface="Arial"/>
              </a:rPr>
              <a:t> ii) </a:t>
            </a:r>
            <a:r>
              <a:rPr b="1" i="0" lang="en-US" sz="3200" u="sng" cap="none" strike="noStrike">
                <a:solidFill>
                  <a:srgbClr val="0000FF"/>
                </a:solidFill>
                <a:latin typeface="Arial"/>
                <a:ea typeface="Arial"/>
                <a:cs typeface="Arial"/>
                <a:sym typeface="Arial"/>
              </a:rPr>
              <a:t>Conversion</a:t>
            </a:r>
            <a:r>
              <a:rPr b="1" i="0" lang="en-US" sz="3200" u="none" cap="none" strike="noStrike">
                <a:solidFill>
                  <a:srgbClr val="0000FF"/>
                </a:solidFill>
                <a:latin typeface="Arial"/>
                <a:ea typeface="Arial"/>
                <a:cs typeface="Arial"/>
                <a:sym typeface="Arial"/>
              </a:rPr>
              <a:t> of light energy into chemical energy and splitting up of </a:t>
            </a:r>
            <a:endParaRPr b="0" i="0" sz="3200" u="none" cap="none" strike="noStrike">
              <a:solidFill>
                <a:srgbClr val="FF0000"/>
              </a:solidFill>
              <a:latin typeface="Arial"/>
              <a:ea typeface="Arial"/>
              <a:cs typeface="Arial"/>
              <a:sym typeface="Arial"/>
            </a:endParaRPr>
          </a:p>
          <a:p>
            <a:pPr indent="0" lvl="0" marL="0" marR="0" rtl="0" algn="l">
              <a:lnSpc>
                <a:spcPct val="90000"/>
              </a:lnSpc>
              <a:spcBef>
                <a:spcPts val="0"/>
              </a:spcBef>
              <a:spcAft>
                <a:spcPts val="0"/>
              </a:spcAft>
              <a:buNone/>
            </a:pPr>
            <a:r>
              <a:rPr b="1" i="0" lang="en-US" sz="3200" u="none" cap="none" strike="noStrike">
                <a:solidFill>
                  <a:srgbClr val="0000FF"/>
                </a:solidFill>
                <a:latin typeface="Arial"/>
                <a:ea typeface="Arial"/>
                <a:cs typeface="Arial"/>
                <a:sym typeface="Arial"/>
              </a:rPr>
              <a:t>      water molecules into hydrogen and oxygen.</a:t>
            </a:r>
            <a:endParaRPr b="0" i="0" sz="3200" u="none" cap="none" strike="noStrike">
              <a:solidFill>
                <a:srgbClr val="FF0000"/>
              </a:solidFill>
              <a:latin typeface="Arial"/>
              <a:ea typeface="Arial"/>
              <a:cs typeface="Arial"/>
              <a:sym typeface="Arial"/>
            </a:endParaRPr>
          </a:p>
          <a:p>
            <a:pPr indent="0" lvl="0" marL="0" marR="0" rtl="0" algn="l">
              <a:lnSpc>
                <a:spcPct val="90000"/>
              </a:lnSpc>
              <a:spcBef>
                <a:spcPts val="0"/>
              </a:spcBef>
              <a:spcAft>
                <a:spcPts val="0"/>
              </a:spcAft>
              <a:buNone/>
            </a:pPr>
            <a:r>
              <a:rPr b="1" i="0" lang="en-US" sz="3200" u="none" cap="none" strike="noStrike">
                <a:solidFill>
                  <a:srgbClr val="0000FF"/>
                </a:solidFill>
                <a:latin typeface="Arial"/>
                <a:ea typeface="Arial"/>
                <a:cs typeface="Arial"/>
                <a:sym typeface="Arial"/>
              </a:rPr>
              <a:t>iii) </a:t>
            </a:r>
            <a:r>
              <a:rPr b="1" i="0" lang="en-US" sz="3200" u="sng" cap="none" strike="noStrike">
                <a:solidFill>
                  <a:srgbClr val="0000FF"/>
                </a:solidFill>
                <a:latin typeface="Arial"/>
                <a:ea typeface="Arial"/>
                <a:cs typeface="Arial"/>
                <a:sym typeface="Arial"/>
              </a:rPr>
              <a:t>Reduction</a:t>
            </a:r>
            <a:r>
              <a:rPr b="1" i="0" lang="en-US" sz="3200" u="none" cap="none" strike="noStrike">
                <a:solidFill>
                  <a:srgbClr val="0000FF"/>
                </a:solidFill>
                <a:latin typeface="Arial"/>
                <a:ea typeface="Arial"/>
                <a:cs typeface="Arial"/>
                <a:sym typeface="Arial"/>
              </a:rPr>
              <a:t> of carbon dioxide by hydrogen to form carbohydrates.</a:t>
            </a:r>
            <a:endParaRPr b="0" i="0" sz="3200" u="none" cap="none" strike="noStrike">
              <a:solidFill>
                <a:srgbClr val="FF0000"/>
              </a:solidFill>
              <a:latin typeface="Arial"/>
              <a:ea typeface="Arial"/>
              <a:cs typeface="Arial"/>
              <a:sym typeface="Arial"/>
            </a:endParaRPr>
          </a:p>
          <a:p>
            <a:pPr indent="0" lvl="0" marL="0" marR="0" rtl="0" algn="l">
              <a:lnSpc>
                <a:spcPct val="90000"/>
              </a:lnSpc>
              <a:spcBef>
                <a:spcPts val="0"/>
              </a:spcBef>
              <a:spcAft>
                <a:spcPts val="0"/>
              </a:spcAft>
              <a:buNone/>
            </a:pPr>
            <a:r>
              <a:rPr b="1" i="0" lang="en-US" sz="3200" u="none" cap="none" strike="noStrike">
                <a:solidFill>
                  <a:srgbClr val="0000FF"/>
                </a:solidFill>
                <a:latin typeface="Arial"/>
                <a:ea typeface="Arial"/>
                <a:cs typeface="Arial"/>
                <a:sym typeface="Arial"/>
              </a:rPr>
              <a:t> </a:t>
            </a:r>
            <a:endParaRPr b="0" i="0" sz="3200" u="none" cap="none" strike="noStrike">
              <a:solidFill>
                <a:srgbClr val="FF0000"/>
              </a:solidFill>
              <a:latin typeface="Arial"/>
              <a:ea typeface="Arial"/>
              <a:cs typeface="Arial"/>
              <a:sym typeface="Arial"/>
            </a:endParaRPr>
          </a:p>
        </p:txBody>
      </p:sp>
      <p:sp>
        <p:nvSpPr>
          <p:cNvPr id="152" name="Google Shape;152;p5"/>
          <p:cNvSpPr/>
          <p:nvPr/>
        </p:nvSpPr>
        <p:spPr>
          <a:xfrm>
            <a:off x="5441634" y="4906902"/>
            <a:ext cx="2147700" cy="191400"/>
          </a:xfrm>
          <a:prstGeom prst="righ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6ED"/>
        </a:solidFill>
      </p:bgPr>
    </p:bg>
    <p:spTree>
      <p:nvGrpSpPr>
        <p:cNvPr id="156" name="Shape 156"/>
        <p:cNvGrpSpPr/>
        <p:nvPr/>
      </p:nvGrpSpPr>
      <p:grpSpPr>
        <a:xfrm>
          <a:off x="0" y="0"/>
          <a:ext cx="0" cy="0"/>
          <a:chOff x="0" y="0"/>
          <a:chExt cx="0" cy="0"/>
        </a:xfrm>
      </p:grpSpPr>
      <p:sp>
        <p:nvSpPr>
          <p:cNvPr id="157" name="Google Shape;157;p6"/>
          <p:cNvSpPr/>
          <p:nvPr/>
        </p:nvSpPr>
        <p:spPr>
          <a:xfrm>
            <a:off x="7436419" y="9258300"/>
            <a:ext cx="10851581" cy="1035566"/>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6"/>
          <p:cNvSpPr/>
          <p:nvPr/>
        </p:nvSpPr>
        <p:spPr>
          <a:xfrm flipH="1">
            <a:off x="847725" y="2324100"/>
            <a:ext cx="66675" cy="7162800"/>
          </a:xfrm>
          <a:prstGeom prst="rect">
            <a:avLst/>
          </a:prstGeom>
          <a:solidFill>
            <a:srgbClr val="5F83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6"/>
          <p:cNvSpPr txBox="1"/>
          <p:nvPr>
            <p:ph idx="12" type="sldNum"/>
          </p:nvPr>
        </p:nvSpPr>
        <p:spPr>
          <a:xfrm>
            <a:off x="15697200" y="959352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solidFill>
                  <a:schemeClr val="dk1"/>
                </a:solidFill>
                <a:latin typeface="Cambria"/>
                <a:ea typeface="Cambria"/>
                <a:cs typeface="Cambria"/>
                <a:sym typeface="Cambria"/>
              </a:rPr>
              <a:t>‹#›</a:t>
            </a:fld>
            <a:r>
              <a:rPr lang="en-US" sz="1400">
                <a:solidFill>
                  <a:schemeClr val="dk1"/>
                </a:solidFill>
                <a:latin typeface="Cambria"/>
                <a:ea typeface="Cambria"/>
                <a:cs typeface="Cambria"/>
                <a:sym typeface="Cambria"/>
              </a:rPr>
              <a:t>/10</a:t>
            </a:r>
            <a:endParaRPr sz="1400">
              <a:solidFill>
                <a:schemeClr val="dk1"/>
              </a:solidFill>
              <a:latin typeface="Cambria"/>
              <a:ea typeface="Cambria"/>
              <a:cs typeface="Cambria"/>
              <a:sym typeface="Cambria"/>
            </a:endParaRPr>
          </a:p>
        </p:txBody>
      </p:sp>
      <p:pic>
        <p:nvPicPr>
          <p:cNvPr id="160" name="Google Shape;160;p6"/>
          <p:cNvPicPr preferRelativeResize="0"/>
          <p:nvPr/>
        </p:nvPicPr>
        <p:blipFill rotWithShape="1">
          <a:blip r:embed="rId3">
            <a:alphaModFix/>
          </a:blip>
          <a:srcRect b="0" l="0" r="0" t="0"/>
          <a:stretch/>
        </p:blipFill>
        <p:spPr>
          <a:xfrm>
            <a:off x="1752599" y="457200"/>
            <a:ext cx="13345633" cy="860174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6ED"/>
        </a:solidFill>
      </p:bgPr>
    </p:bg>
    <p:spTree>
      <p:nvGrpSpPr>
        <p:cNvPr id="164" name="Shape 164"/>
        <p:cNvGrpSpPr/>
        <p:nvPr/>
      </p:nvGrpSpPr>
      <p:grpSpPr>
        <a:xfrm>
          <a:off x="0" y="0"/>
          <a:ext cx="0" cy="0"/>
          <a:chOff x="0" y="0"/>
          <a:chExt cx="0" cy="0"/>
        </a:xfrm>
      </p:grpSpPr>
      <p:sp>
        <p:nvSpPr>
          <p:cNvPr id="165" name="Google Shape;165;p7"/>
          <p:cNvSpPr/>
          <p:nvPr/>
        </p:nvSpPr>
        <p:spPr>
          <a:xfrm>
            <a:off x="0" y="9258300"/>
            <a:ext cx="10983600" cy="10356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7"/>
          <p:cNvSpPr/>
          <p:nvPr/>
        </p:nvSpPr>
        <p:spPr>
          <a:xfrm>
            <a:off x="741448" y="2838450"/>
            <a:ext cx="47625" cy="6419850"/>
          </a:xfrm>
          <a:prstGeom prst="rect">
            <a:avLst/>
          </a:prstGeom>
          <a:solidFill>
            <a:srgbClr val="5F83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7"/>
          <p:cNvSpPr txBox="1"/>
          <p:nvPr>
            <p:ph idx="12" type="sldNum"/>
          </p:nvPr>
        </p:nvSpPr>
        <p:spPr>
          <a:xfrm>
            <a:off x="15697200" y="959352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solidFill>
                  <a:schemeClr val="dk1"/>
                </a:solidFill>
                <a:latin typeface="Cambria"/>
                <a:ea typeface="Cambria"/>
                <a:cs typeface="Cambria"/>
                <a:sym typeface="Cambria"/>
              </a:rPr>
              <a:t>‹#›</a:t>
            </a:fld>
            <a:r>
              <a:rPr lang="en-US" sz="1400">
                <a:solidFill>
                  <a:schemeClr val="dk1"/>
                </a:solidFill>
                <a:latin typeface="Cambria"/>
                <a:ea typeface="Cambria"/>
                <a:cs typeface="Cambria"/>
                <a:sym typeface="Cambria"/>
              </a:rPr>
              <a:t>/10</a:t>
            </a:r>
            <a:endParaRPr sz="1400">
              <a:solidFill>
                <a:schemeClr val="dk1"/>
              </a:solidFill>
              <a:latin typeface="Cambria"/>
              <a:ea typeface="Cambria"/>
              <a:cs typeface="Cambria"/>
              <a:sym typeface="Cambria"/>
            </a:endParaRPr>
          </a:p>
        </p:txBody>
      </p:sp>
      <p:sp>
        <p:nvSpPr>
          <p:cNvPr id="168" name="Google Shape;168;p7"/>
          <p:cNvSpPr txBox="1"/>
          <p:nvPr/>
        </p:nvSpPr>
        <p:spPr>
          <a:xfrm>
            <a:off x="1692348" y="471377"/>
            <a:ext cx="13894982" cy="1931581"/>
          </a:xfrm>
          <a:prstGeom prst="rect">
            <a:avLst/>
          </a:prstGeom>
          <a:noFill/>
          <a:ln>
            <a:noFill/>
          </a:ln>
        </p:spPr>
        <p:txBody>
          <a:bodyPr anchorCtr="0" anchor="t" bIns="45700" lIns="91425" spcFirstLastPara="1" rIns="91425" wrap="square" tIns="45700">
            <a:noAutofit/>
          </a:bodyPr>
          <a:lstStyle/>
          <a:p>
            <a:pPr indent="-76200" lvl="0" marL="0" marR="0" rtl="0" algn="l">
              <a:lnSpc>
                <a:spcPct val="100000"/>
              </a:lnSpc>
              <a:spcBef>
                <a:spcPts val="400"/>
              </a:spcBef>
              <a:spcAft>
                <a:spcPts val="0"/>
              </a:spcAft>
              <a:buClr>
                <a:srgbClr val="FF0000"/>
              </a:buClr>
              <a:buSzPts val="1200"/>
              <a:buFont typeface="Arial"/>
              <a:buChar char="●"/>
            </a:pPr>
            <a:r>
              <a:rPr b="1" i="0" lang="en-US" sz="3600" u="sng" cap="none" strike="noStrike">
                <a:solidFill>
                  <a:srgbClr val="FF0000"/>
                </a:solidFill>
                <a:latin typeface="Arial"/>
                <a:ea typeface="Arial"/>
                <a:cs typeface="Arial"/>
                <a:sym typeface="Arial"/>
              </a:rPr>
              <a:t>Chlorophyll</a:t>
            </a:r>
            <a:r>
              <a:rPr b="1" i="0" lang="en-US" sz="3600" u="none" cap="none" strike="noStrike">
                <a:solidFill>
                  <a:srgbClr val="FF0000"/>
                </a:solidFill>
                <a:latin typeface="Arial"/>
                <a:ea typeface="Arial"/>
                <a:cs typeface="Arial"/>
                <a:sym typeface="Arial"/>
              </a:rPr>
              <a:t> :-</a:t>
            </a:r>
            <a:r>
              <a:rPr b="1" i="0" lang="en-US" sz="3600" u="none" cap="none" strike="noStrike">
                <a:solidFill>
                  <a:srgbClr val="0000FF"/>
                </a:solidFill>
                <a:latin typeface="Arial"/>
                <a:ea typeface="Arial"/>
                <a:cs typeface="Arial"/>
                <a:sym typeface="Arial"/>
              </a:rPr>
              <a:t> are the green pigments present in the leaves. If we observe a cross section of a leaf under a microscope, we can see cells containing green dot like structures called chloroplasts which contain chlorophyll.</a:t>
            </a:r>
            <a:endParaRPr b="0" i="0" sz="3600" u="none" cap="none" strike="noStrike">
              <a:solidFill>
                <a:srgbClr val="FF0000"/>
              </a:solidFill>
              <a:latin typeface="Arial"/>
              <a:ea typeface="Arial"/>
              <a:cs typeface="Arial"/>
              <a:sym typeface="Arial"/>
            </a:endParaRPr>
          </a:p>
          <a:p>
            <a:pPr indent="-273050" lvl="0" marL="342900" marR="0" rtl="0" algn="l">
              <a:lnSpc>
                <a:spcPct val="100000"/>
              </a:lnSpc>
              <a:spcBef>
                <a:spcPts val="360"/>
              </a:spcBef>
              <a:spcAft>
                <a:spcPts val="0"/>
              </a:spcAft>
              <a:buClr>
                <a:srgbClr val="FF0000"/>
              </a:buClr>
              <a:buSzPts val="1100"/>
              <a:buFont typeface="Arial"/>
              <a:buNone/>
            </a:pPr>
            <a:r>
              <a:t/>
            </a:r>
            <a:endParaRPr b="0" i="0" sz="3600" u="none" cap="none" strike="noStrike">
              <a:solidFill>
                <a:srgbClr val="FF0000"/>
              </a:solidFill>
              <a:latin typeface="Arial"/>
              <a:ea typeface="Arial"/>
              <a:cs typeface="Arial"/>
              <a:sym typeface="Arial"/>
            </a:endParaRPr>
          </a:p>
        </p:txBody>
      </p:sp>
      <p:pic>
        <p:nvPicPr>
          <p:cNvPr id="169" name="Google Shape;169;p7"/>
          <p:cNvPicPr preferRelativeResize="0"/>
          <p:nvPr/>
        </p:nvPicPr>
        <p:blipFill rotWithShape="1">
          <a:blip r:embed="rId3">
            <a:alphaModFix/>
          </a:blip>
          <a:srcRect b="0" l="0" r="0" t="0"/>
          <a:stretch/>
        </p:blipFill>
        <p:spPr>
          <a:xfrm>
            <a:off x="9735879" y="3076354"/>
            <a:ext cx="6319284" cy="3090530"/>
          </a:xfrm>
          <a:prstGeom prst="rect">
            <a:avLst/>
          </a:prstGeom>
          <a:noFill/>
          <a:ln>
            <a:noFill/>
          </a:ln>
        </p:spPr>
      </p:pic>
      <p:pic>
        <p:nvPicPr>
          <p:cNvPr id="170" name="Google Shape;170;p7"/>
          <p:cNvPicPr preferRelativeResize="0"/>
          <p:nvPr/>
        </p:nvPicPr>
        <p:blipFill rotWithShape="1">
          <a:blip r:embed="rId4">
            <a:alphaModFix/>
          </a:blip>
          <a:srcRect b="0" l="0" r="0" t="0"/>
          <a:stretch/>
        </p:blipFill>
        <p:spPr>
          <a:xfrm>
            <a:off x="1929808" y="2970027"/>
            <a:ext cx="7086601" cy="4047461"/>
          </a:xfrm>
          <a:prstGeom prst="rect">
            <a:avLst/>
          </a:prstGeom>
          <a:noFill/>
          <a:ln>
            <a:noFill/>
          </a:ln>
        </p:spPr>
      </p:pic>
      <p:pic>
        <p:nvPicPr>
          <p:cNvPr id="171" name="Google Shape;171;p7"/>
          <p:cNvPicPr preferRelativeResize="0"/>
          <p:nvPr/>
        </p:nvPicPr>
        <p:blipFill rotWithShape="1">
          <a:blip r:embed="rId5">
            <a:alphaModFix/>
          </a:blip>
          <a:srcRect b="0" l="0" r="0" t="0"/>
          <a:stretch/>
        </p:blipFill>
        <p:spPr>
          <a:xfrm>
            <a:off x="9842205" y="6602819"/>
            <a:ext cx="6298018" cy="3391786"/>
          </a:xfrm>
          <a:prstGeom prst="rect">
            <a:avLst/>
          </a:prstGeom>
          <a:noFill/>
          <a:ln>
            <a:noFill/>
          </a:ln>
        </p:spPr>
      </p:pic>
      <p:pic>
        <p:nvPicPr>
          <p:cNvPr id="172" name="Google Shape;172;p7"/>
          <p:cNvPicPr preferRelativeResize="0"/>
          <p:nvPr/>
        </p:nvPicPr>
        <p:blipFill rotWithShape="1">
          <a:blip r:embed="rId6">
            <a:alphaModFix/>
          </a:blip>
          <a:srcRect b="0" l="0" r="0" t="0"/>
          <a:stretch/>
        </p:blipFill>
        <p:spPr>
          <a:xfrm>
            <a:off x="1802218" y="7065335"/>
            <a:ext cx="6831419" cy="322166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6ED"/>
        </a:solidFill>
      </p:bgPr>
    </p:bg>
    <p:spTree>
      <p:nvGrpSpPr>
        <p:cNvPr id="176" name="Shape 176"/>
        <p:cNvGrpSpPr/>
        <p:nvPr/>
      </p:nvGrpSpPr>
      <p:grpSpPr>
        <a:xfrm>
          <a:off x="0" y="0"/>
          <a:ext cx="0" cy="0"/>
          <a:chOff x="0" y="0"/>
          <a:chExt cx="0" cy="0"/>
        </a:xfrm>
      </p:grpSpPr>
      <p:sp>
        <p:nvSpPr>
          <p:cNvPr id="177" name="Google Shape;177;p8"/>
          <p:cNvSpPr/>
          <p:nvPr/>
        </p:nvSpPr>
        <p:spPr>
          <a:xfrm>
            <a:off x="0" y="9258300"/>
            <a:ext cx="18288001" cy="1035566"/>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8"/>
          <p:cNvSpPr/>
          <p:nvPr/>
        </p:nvSpPr>
        <p:spPr>
          <a:xfrm>
            <a:off x="741448" y="2838450"/>
            <a:ext cx="47625" cy="6419850"/>
          </a:xfrm>
          <a:prstGeom prst="rect">
            <a:avLst/>
          </a:prstGeom>
          <a:solidFill>
            <a:srgbClr val="5F83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8"/>
          <p:cNvSpPr txBox="1"/>
          <p:nvPr>
            <p:ph idx="12" type="sldNum"/>
          </p:nvPr>
        </p:nvSpPr>
        <p:spPr>
          <a:xfrm>
            <a:off x="15697200" y="959352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solidFill>
                  <a:schemeClr val="dk1"/>
                </a:solidFill>
                <a:latin typeface="Cambria"/>
                <a:ea typeface="Cambria"/>
                <a:cs typeface="Cambria"/>
                <a:sym typeface="Cambria"/>
              </a:rPr>
              <a:t>‹#›</a:t>
            </a:fld>
            <a:r>
              <a:rPr lang="en-US" sz="1400">
                <a:solidFill>
                  <a:schemeClr val="dk1"/>
                </a:solidFill>
                <a:latin typeface="Cambria"/>
                <a:ea typeface="Cambria"/>
                <a:cs typeface="Cambria"/>
                <a:sym typeface="Cambria"/>
              </a:rPr>
              <a:t>/10</a:t>
            </a:r>
            <a:endParaRPr sz="1400">
              <a:solidFill>
                <a:schemeClr val="dk1"/>
              </a:solidFill>
              <a:latin typeface="Cambria"/>
              <a:ea typeface="Cambria"/>
              <a:cs typeface="Cambria"/>
              <a:sym typeface="Cambria"/>
            </a:endParaRPr>
          </a:p>
        </p:txBody>
      </p:sp>
      <p:sp>
        <p:nvSpPr>
          <p:cNvPr id="180" name="Google Shape;180;p8"/>
          <p:cNvSpPr txBox="1"/>
          <p:nvPr/>
        </p:nvSpPr>
        <p:spPr>
          <a:xfrm>
            <a:off x="1726018" y="386316"/>
            <a:ext cx="13436009" cy="225055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400"/>
              </a:spcBef>
              <a:spcAft>
                <a:spcPts val="0"/>
              </a:spcAft>
              <a:buNone/>
            </a:pPr>
            <a:r>
              <a:rPr b="1" i="0" lang="en-US" sz="3200" u="sng" cap="none" strike="noStrike">
                <a:solidFill>
                  <a:srgbClr val="FF0000"/>
                </a:solidFill>
                <a:latin typeface="Arial"/>
                <a:ea typeface="Arial"/>
                <a:cs typeface="Arial"/>
                <a:sym typeface="Arial"/>
              </a:rPr>
              <a:t>Stomata</a:t>
            </a:r>
            <a:r>
              <a:rPr b="1" i="0" lang="en-US" sz="3200" u="none" cap="none" strike="noStrike">
                <a:solidFill>
                  <a:srgbClr val="FF0000"/>
                </a:solidFill>
                <a:latin typeface="Arial"/>
                <a:ea typeface="Arial"/>
                <a:cs typeface="Arial"/>
                <a:sym typeface="Arial"/>
              </a:rPr>
              <a:t> :-</a:t>
            </a:r>
            <a:r>
              <a:rPr b="1" i="0" lang="en-US" sz="3200" u="none" cap="none" strike="noStrike">
                <a:solidFill>
                  <a:srgbClr val="0000FF"/>
                </a:solidFill>
                <a:latin typeface="Arial"/>
                <a:ea typeface="Arial"/>
                <a:cs typeface="Arial"/>
                <a:sym typeface="Arial"/>
              </a:rPr>
              <a:t> are tiny pores present in the leaves through which exchange of gases takes place. Each stoma has a pair of guard cells which controls the opening and closing of the stomatal pore. When water enters the guard cells, it swells and the pore opens and when the guard cells lose water, it shrinks and the pore closes.</a:t>
            </a:r>
            <a:endParaRPr b="0" i="0" sz="3200" u="none" cap="none" strike="noStrike">
              <a:solidFill>
                <a:srgbClr val="FF0000"/>
              </a:solidFill>
              <a:latin typeface="Arial"/>
              <a:ea typeface="Arial"/>
              <a:cs typeface="Arial"/>
              <a:sym typeface="Arial"/>
            </a:endParaRPr>
          </a:p>
        </p:txBody>
      </p:sp>
      <p:pic>
        <p:nvPicPr>
          <p:cNvPr id="181" name="Google Shape;181;p8"/>
          <p:cNvPicPr preferRelativeResize="0"/>
          <p:nvPr/>
        </p:nvPicPr>
        <p:blipFill rotWithShape="1">
          <a:blip r:embed="rId3">
            <a:alphaModFix/>
          </a:blip>
          <a:srcRect b="0" l="0" r="0" t="0"/>
          <a:stretch/>
        </p:blipFill>
        <p:spPr>
          <a:xfrm>
            <a:off x="1185529" y="2945218"/>
            <a:ext cx="6767623" cy="7028122"/>
          </a:xfrm>
          <a:prstGeom prst="rect">
            <a:avLst/>
          </a:prstGeom>
          <a:noFill/>
          <a:ln>
            <a:noFill/>
          </a:ln>
        </p:spPr>
      </p:pic>
      <p:pic>
        <p:nvPicPr>
          <p:cNvPr id="182" name="Google Shape;182;p8"/>
          <p:cNvPicPr preferRelativeResize="0"/>
          <p:nvPr/>
        </p:nvPicPr>
        <p:blipFill rotWithShape="1">
          <a:blip r:embed="rId4">
            <a:alphaModFix/>
          </a:blip>
          <a:srcRect b="0" l="0" r="0" t="0"/>
          <a:stretch/>
        </p:blipFill>
        <p:spPr>
          <a:xfrm>
            <a:off x="8401493" y="6388395"/>
            <a:ext cx="8483010" cy="3600893"/>
          </a:xfrm>
          <a:prstGeom prst="rect">
            <a:avLst/>
          </a:prstGeom>
          <a:noFill/>
          <a:ln>
            <a:noFill/>
          </a:ln>
        </p:spPr>
      </p:pic>
      <p:pic>
        <p:nvPicPr>
          <p:cNvPr id="183" name="Google Shape;183;p8"/>
          <p:cNvPicPr preferRelativeResize="0"/>
          <p:nvPr/>
        </p:nvPicPr>
        <p:blipFill rotWithShape="1">
          <a:blip r:embed="rId5">
            <a:alphaModFix/>
          </a:blip>
          <a:srcRect b="0" l="0" r="0" t="0"/>
          <a:stretch/>
        </p:blipFill>
        <p:spPr>
          <a:xfrm>
            <a:off x="8273902" y="3007240"/>
            <a:ext cx="8483010" cy="34917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creator>user</dc:creator>
</cp:coreProperties>
</file>